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7.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8" r:id="rId8"/>
  </p:sldMasterIdLst>
  <p:notesMasterIdLst>
    <p:notesMasterId r:id="rId39"/>
  </p:notesMasterIdLst>
  <p:sldIdLst>
    <p:sldId id="2076137761" r:id="rId9"/>
    <p:sldId id="2076137762" r:id="rId10"/>
    <p:sldId id="2076137763" r:id="rId11"/>
    <p:sldId id="259" r:id="rId12"/>
    <p:sldId id="2076136817" r:id="rId13"/>
    <p:sldId id="2076137472" r:id="rId14"/>
    <p:sldId id="2076137771" r:id="rId15"/>
    <p:sldId id="2076137227" r:id="rId16"/>
    <p:sldId id="2076137446" r:id="rId17"/>
    <p:sldId id="2076136952" r:id="rId18"/>
    <p:sldId id="2076137444" r:id="rId19"/>
    <p:sldId id="2076136971" r:id="rId20"/>
    <p:sldId id="2076137232" r:id="rId21"/>
    <p:sldId id="2076136970" r:id="rId22"/>
    <p:sldId id="2076137439" r:id="rId23"/>
    <p:sldId id="2076137447" r:id="rId24"/>
    <p:sldId id="2076136922" r:id="rId25"/>
    <p:sldId id="2076136943" r:id="rId26"/>
    <p:sldId id="2076137204" r:id="rId27"/>
    <p:sldId id="2076136947" r:id="rId28"/>
    <p:sldId id="2076136945" r:id="rId29"/>
    <p:sldId id="2076136942" r:id="rId30"/>
    <p:sldId id="2076137448" r:id="rId31"/>
    <p:sldId id="2076137770" r:id="rId32"/>
    <p:sldId id="2076137226" r:id="rId33"/>
    <p:sldId id="2076136948" r:id="rId34"/>
    <p:sldId id="2076137219" r:id="rId35"/>
    <p:sldId id="2076137221" r:id="rId36"/>
    <p:sldId id="2076137769" r:id="rId37"/>
    <p:sldId id="207613753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7" d="100"/>
          <a:sy n="57" d="100"/>
        </p:scale>
        <p:origin x="18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B1EE7CCA-81D5-4044-A656-499F6A998691}">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69FC94D0-D952-4EE5-8430-374BAF116559}" type="parTrans" cxnId="{F58C8C59-7655-4825-ABCD-AD00FDEFF135}">
      <dgm:prSet/>
      <dgm:spPr/>
      <dgm:t>
        <a:bodyPr/>
        <a:lstStyle/>
        <a:p>
          <a:endParaRPr lang="en-GB"/>
        </a:p>
      </dgm:t>
    </dgm:pt>
    <dgm:pt modelId="{AA5ABCCE-1387-4141-96B6-AADE275138A9}" type="sibTrans" cxnId="{F58C8C59-7655-4825-ABCD-AD00FDEFF135}">
      <dgm:prSet/>
      <dgm:spPr/>
      <dgm:t>
        <a:bodyPr/>
        <a:lstStyle/>
        <a:p>
          <a:endParaRPr lang="en-GB"/>
        </a:p>
      </dgm:t>
    </dgm:pt>
    <dgm:pt modelId="{C87B5698-5F55-4E39-B616-5CAD59423671}">
      <dgm:prSet custT="1"/>
      <dgm:spPr/>
      <dgm:t>
        <a:bodyPr/>
        <a:lstStyle/>
        <a:p>
          <a:pPr>
            <a:lnSpc>
              <a:spcPct val="150000"/>
            </a:lnSpc>
            <a:buFont typeface="Wingdings" panose="05000000000000000000" pitchFamily="2" charset="2"/>
            <a:buChar char="ü"/>
          </a:pPr>
          <a:r>
            <a:rPr lang="en-GB" sz="1100" dirty="0"/>
            <a:t>Converse everywhere</a:t>
          </a:r>
        </a:p>
      </dgm:t>
    </dgm:pt>
    <dgm:pt modelId="{D5BD3D9C-FC68-46CB-A9F1-19B2454B5FF2}" type="parTrans" cxnId="{56A23E84-23AD-4D9E-97B2-21C18BBF8A60}">
      <dgm:prSet/>
      <dgm:spPr/>
      <dgm:t>
        <a:bodyPr/>
        <a:lstStyle/>
        <a:p>
          <a:endParaRPr lang="en-GB"/>
        </a:p>
      </dgm:t>
    </dgm:pt>
    <dgm:pt modelId="{24F420AE-6E06-4C26-B594-B1DFCCA68900}" type="sibTrans" cxnId="{56A23E84-23AD-4D9E-97B2-21C18BBF8A60}">
      <dgm:prSet/>
      <dgm:spPr/>
      <dgm:t>
        <a:bodyPr/>
        <a:lstStyle/>
        <a:p>
          <a:endParaRPr lang="en-GB"/>
        </a:p>
      </dgm:t>
    </dgm:pt>
    <dgm:pt modelId="{7F0AB14A-A998-47E8-B687-14DFCC20CF49}">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4241A582-BD5C-4655-9915-8C15EA1DC5AE}" type="parTrans" cxnId="{CCDDC6B0-10F7-451D-9339-F1AB282B6BBF}">
      <dgm:prSet/>
      <dgm:spPr/>
      <dgm:t>
        <a:bodyPr/>
        <a:lstStyle/>
        <a:p>
          <a:endParaRPr lang="en-GB"/>
        </a:p>
      </dgm:t>
    </dgm:pt>
    <dgm:pt modelId="{DBB78576-2BE1-4202-8817-9E6968505C16}" type="sibTrans" cxnId="{CCDDC6B0-10F7-451D-9339-F1AB282B6BBF}">
      <dgm:prSet/>
      <dgm:spPr/>
      <dgm:t>
        <a:bodyPr/>
        <a:lstStyle/>
        <a:p>
          <a:endParaRPr lang="en-GB"/>
        </a:p>
      </dgm:t>
    </dgm:pt>
    <dgm:pt modelId="{6F9DC3B1-4CA3-4986-8B20-17C104AE741F}">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722F4E5-5B95-471F-B5D4-072896967AB4}" type="parTrans" cxnId="{735764F0-009D-4089-B293-73C900AAAD46}">
      <dgm:prSet/>
      <dgm:spPr/>
      <dgm:t>
        <a:bodyPr/>
        <a:lstStyle/>
        <a:p>
          <a:endParaRPr lang="en-GB"/>
        </a:p>
      </dgm:t>
    </dgm:pt>
    <dgm:pt modelId="{62D8D76D-E62B-4A49-B98C-EDDC0B5A6051}" type="sibTrans" cxnId="{735764F0-009D-4089-B293-73C900AAAD46}">
      <dgm:prSet/>
      <dgm:spPr/>
      <dgm:t>
        <a:bodyPr/>
        <a:lstStyle/>
        <a:p>
          <a:endParaRPr lang="en-GB"/>
        </a:p>
      </dgm:t>
    </dgm:pt>
    <dgm:pt modelId="{06544C11-F1D0-42A8-BF78-1944A50AA25A}">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A64594EE-FB8C-49A0-9634-F2FCF59312B7}" type="parTrans" cxnId="{A90B3D3F-FE6E-4AD2-8455-D0E52E7F2E7D}">
      <dgm:prSet/>
      <dgm:spPr/>
      <dgm:t>
        <a:bodyPr/>
        <a:lstStyle/>
        <a:p>
          <a:endParaRPr lang="en-GB"/>
        </a:p>
      </dgm:t>
    </dgm:pt>
    <dgm:pt modelId="{2CA1B780-69E6-4569-8C1F-13B7E18E6C90}" type="sibTrans" cxnId="{A90B3D3F-FE6E-4AD2-8455-D0E52E7F2E7D}">
      <dgm:prSet/>
      <dgm:spPr/>
      <dgm:t>
        <a:bodyPr/>
        <a:lstStyle/>
        <a:p>
          <a:endParaRPr lang="en-GB"/>
        </a:p>
      </dgm:t>
    </dgm:pt>
    <dgm:pt modelId="{E52B500A-AE05-4D34-ABB0-CAFFAF0794D8}">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9E43C91-60AE-4E8A-9348-4CF35F52F750}" type="parTrans" cxnId="{80745A39-01BD-423A-B1C6-86CAF940CDCA}">
      <dgm:prSet/>
      <dgm:spPr/>
      <dgm:t>
        <a:bodyPr/>
        <a:lstStyle/>
        <a:p>
          <a:endParaRPr lang="en-GB"/>
        </a:p>
      </dgm:t>
    </dgm:pt>
    <dgm:pt modelId="{B1453620-C475-443A-A651-667E9FFB5118}" type="sibTrans" cxnId="{80745A39-01BD-423A-B1C6-86CAF940CDCA}">
      <dgm:prSet/>
      <dgm:spPr/>
      <dgm:t>
        <a:bodyPr/>
        <a:lstStyle/>
        <a:p>
          <a:endParaRPr lang="en-GB"/>
        </a:p>
      </dgm:t>
    </dgm:pt>
    <dgm:pt modelId="{3EADD87C-5E10-426A-AF75-15305E4F509B}">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12DA2CF6-8E16-4F12-B143-F177E86D674B}" type="parTrans" cxnId="{52328EE6-E3BD-4DC8-95B0-224386949006}">
      <dgm:prSet/>
      <dgm:spPr/>
      <dgm:t>
        <a:bodyPr/>
        <a:lstStyle/>
        <a:p>
          <a:endParaRPr lang="en-GB"/>
        </a:p>
      </dgm:t>
    </dgm:pt>
    <dgm:pt modelId="{E50154B6-1E97-4974-9E4D-B494A42F6E98}" type="sibTrans" cxnId="{52328EE6-E3BD-4DC8-95B0-224386949006}">
      <dgm:prSet/>
      <dgm:spPr/>
      <dgm:t>
        <a:bodyPr/>
        <a:lstStyle/>
        <a:p>
          <a:endParaRPr lang="en-GB"/>
        </a:p>
      </dgm:t>
    </dgm:pt>
    <dgm:pt modelId="{BFFC1D80-F96D-40C7-89F5-5D8EAE562A51}">
      <dgm:prSet custT="1"/>
      <dgm:spPr/>
      <dgm:t>
        <a:bodyPr/>
        <a:lstStyle/>
        <a:p>
          <a:pPr>
            <a:lnSpc>
              <a:spcPct val="150000"/>
            </a:lnSpc>
            <a:buFont typeface="Wingdings" panose="05000000000000000000" pitchFamily="2" charset="2"/>
            <a:buChar char="ü"/>
          </a:pPr>
          <a:r>
            <a:rPr lang="en-GB" sz="1100" dirty="0"/>
            <a:t>Demo</a:t>
          </a:r>
        </a:p>
      </dgm:t>
    </dgm:pt>
    <dgm:pt modelId="{0977084A-83CB-428D-AF87-BE53212C2E00}" type="parTrans" cxnId="{AF95AE75-0596-485C-9CEA-EE8FA92E4227}">
      <dgm:prSet/>
      <dgm:spPr/>
      <dgm:t>
        <a:bodyPr/>
        <a:lstStyle/>
        <a:p>
          <a:endParaRPr lang="en-GB"/>
        </a:p>
      </dgm:t>
    </dgm:pt>
    <dgm:pt modelId="{0583BD30-1BFF-443E-8A98-71B1A8FBE81D}" type="sibTrans" cxnId="{AF95AE75-0596-485C-9CEA-EE8FA92E422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459F400-E911-4E56-87EA-C34109785BDB}" type="presOf" srcId="{3EADD87C-5E10-426A-AF75-15305E4F509B}" destId="{6BCC47BA-0C21-4EC9-8F7B-D9BCA5C8EC21}" srcOrd="0" destOrd="7" presId="urn:microsoft.com/office/officeart/2005/8/layout/hList1"/>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0745A39-01BD-423A-B1C6-86CAF940CDCA}" srcId="{DF86A6E5-580E-4F2A-B223-B458E5A97CE4}" destId="{E52B500A-AE05-4D34-ABB0-CAFFAF0794D8}" srcOrd="6" destOrd="0" parTransId="{39E43C91-60AE-4E8A-9348-4CF35F52F750}" sibTransId="{B1453620-C475-443A-A651-667E9FFB5118}"/>
    <dgm:cxn modelId="{89620D3A-C64F-4A2E-8D09-95762CA625FC}" type="presOf" srcId="{7726AA4A-EF59-43F8-8F82-A92F5D13E503}" destId="{FE6D297C-C9E0-4A7D-A12A-BA53DEE78AEC}" srcOrd="0" destOrd="4" presId="urn:microsoft.com/office/officeart/2005/8/layout/hList1"/>
    <dgm:cxn modelId="{A90B3D3F-FE6E-4AD2-8455-D0E52E7F2E7D}" srcId="{DF86A6E5-580E-4F2A-B223-B458E5A97CE4}" destId="{06544C11-F1D0-42A8-BF78-1944A50AA25A}" srcOrd="5" destOrd="0" parTransId="{A64594EE-FB8C-49A0-9634-F2FCF59312B7}" sibTransId="{2CA1B780-69E6-4569-8C1F-13B7E18E6C90}"/>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CB060F66-A3B2-4F8D-B746-00699708F4B7}" type="presOf" srcId="{B1EE7CCA-81D5-4044-A656-499F6A998691}" destId="{6BCC47BA-0C21-4EC9-8F7B-D9BCA5C8EC21}" srcOrd="0" destOrd="1" presId="urn:microsoft.com/office/officeart/2005/8/layout/hList1"/>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71225A4B-2384-4F55-B2AD-E114BD213F07}" type="presOf" srcId="{C87B5698-5F55-4E39-B616-5CAD59423671}" destId="{6BCC47BA-0C21-4EC9-8F7B-D9BCA5C8EC21}"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AF95AE75-0596-485C-9CEA-EE8FA92E4227}" srcId="{DF86A6E5-580E-4F2A-B223-B458E5A97CE4}" destId="{BFFC1D80-F96D-40C7-89F5-5D8EAE562A51}" srcOrd="8" destOrd="0" parTransId="{0977084A-83CB-428D-AF87-BE53212C2E00}" sibTransId="{0583BD30-1BFF-443E-8A98-71B1A8FBE81D}"/>
    <dgm:cxn modelId="{F58C8C59-7655-4825-ABCD-AD00FDEFF135}" srcId="{DF86A6E5-580E-4F2A-B223-B458E5A97CE4}" destId="{B1EE7CCA-81D5-4044-A656-499F6A998691}" srcOrd="1" destOrd="0" parTransId="{69FC94D0-D952-4EE5-8430-374BAF116559}" sibTransId="{AA5ABCCE-1387-4141-96B6-AADE275138A9}"/>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56A23E84-23AD-4D9E-97B2-21C18BBF8A60}" srcId="{DF86A6E5-580E-4F2A-B223-B458E5A97CE4}" destId="{C87B5698-5F55-4E39-B616-5CAD59423671}" srcOrd="2" destOrd="0" parTransId="{D5BD3D9C-FC68-46CB-A9F1-19B2454B5FF2}" sibTransId="{24F420AE-6E06-4C26-B594-B1DFCCA68900}"/>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42659A-361E-413D-951D-99BFAF832A05}" type="presOf" srcId="{06544C11-F1D0-42A8-BF78-1944A50AA25A}" destId="{6BCC47BA-0C21-4EC9-8F7B-D9BCA5C8EC21}" srcOrd="0" destOrd="5"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B78519A3-A94D-4CEC-B3EF-4A783E4848B7}" type="presOf" srcId="{7F0AB14A-A998-47E8-B687-14DFCC20CF49}" destId="{6BCC47BA-0C21-4EC9-8F7B-D9BCA5C8EC21}" srcOrd="0" destOrd="3" presId="urn:microsoft.com/office/officeart/2005/8/layout/hList1"/>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CCDDC6B0-10F7-451D-9339-F1AB282B6BBF}" srcId="{DF86A6E5-580E-4F2A-B223-B458E5A97CE4}" destId="{7F0AB14A-A998-47E8-B687-14DFCC20CF49}" srcOrd="3" destOrd="0" parTransId="{4241A582-BD5C-4655-9915-8C15EA1DC5AE}" sibTransId="{DBB78576-2BE1-4202-8817-9E6968505C16}"/>
    <dgm:cxn modelId="{3DE784B4-FA30-4176-9AFA-5B5A1870D068}" type="presOf" srcId="{E52B500A-AE05-4D34-ABB0-CAFFAF0794D8}" destId="{6BCC47BA-0C21-4EC9-8F7B-D9BCA5C8EC21}" srcOrd="0" destOrd="6"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EBDCBDC9-287F-44AC-8AB6-60A758735364}" type="presOf" srcId="{6F9DC3B1-4CA3-4986-8B20-17C104AE741F}" destId="{6BCC47BA-0C21-4EC9-8F7B-D9BCA5C8EC21}" srcOrd="0" destOrd="4"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52328EE6-E3BD-4DC8-95B0-224386949006}" srcId="{DF86A6E5-580E-4F2A-B223-B458E5A97CE4}" destId="{3EADD87C-5E10-426A-AF75-15305E4F509B}" srcOrd="7" destOrd="0" parTransId="{12DA2CF6-8E16-4F12-B143-F177E86D674B}" sibTransId="{E50154B6-1E97-4974-9E4D-B494A42F6E98}"/>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735764F0-009D-4089-B293-73C900AAAD46}" srcId="{DF86A6E5-580E-4F2A-B223-B458E5A97CE4}" destId="{6F9DC3B1-4CA3-4986-8B20-17C104AE741F}" srcOrd="4" destOrd="0" parTransId="{8722F4E5-5B95-471F-B5D4-072896967AB4}" sibTransId="{62D8D76D-E62B-4A49-B98C-EDDC0B5A6051}"/>
    <dgm:cxn modelId="{B20B9CF2-3C11-47A8-B603-26B9718D75DE}" type="presOf" srcId="{BFFC1D80-F96D-40C7-89F5-5D8EAE562A51}" destId="{6BCC47BA-0C21-4EC9-8F7B-D9BCA5C8EC21}" srcOrd="0" destOrd="8"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rgbClr val="7030A0"/>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20/02/2020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9278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386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7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679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02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16</a:t>
            </a:fld>
            <a:endParaRPr lang="en-US"/>
          </a:p>
        </p:txBody>
      </p:sp>
    </p:spTree>
    <p:extLst>
      <p:ext uri="{BB962C8B-B14F-4D97-AF65-F5344CB8AC3E}">
        <p14:creationId xmlns:p14="http://schemas.microsoft.com/office/powerpoint/2010/main" val="2805786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529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44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09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41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49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75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23</a:t>
            </a:fld>
            <a:endParaRPr lang="en-US"/>
          </a:p>
        </p:txBody>
      </p:sp>
    </p:spTree>
    <p:extLst>
      <p:ext uri="{BB962C8B-B14F-4D97-AF65-F5344CB8AC3E}">
        <p14:creationId xmlns:p14="http://schemas.microsoft.com/office/powerpoint/2010/main" val="61229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05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39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810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a:cs typeface="Segoe UI 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2/20/2020 6:02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737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2/20/2020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726466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49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8</a:t>
            </a:fld>
            <a:endParaRPr lang="en-US"/>
          </a:p>
        </p:txBody>
      </p:sp>
    </p:spTree>
    <p:extLst>
      <p:ext uri="{BB962C8B-B14F-4D97-AF65-F5344CB8AC3E}">
        <p14:creationId xmlns:p14="http://schemas.microsoft.com/office/powerpoint/2010/main" val="70899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9</a:t>
            </a:fld>
            <a:endParaRPr lang="en-US"/>
          </a:p>
        </p:txBody>
      </p:sp>
    </p:spTree>
    <p:extLst>
      <p:ext uri="{BB962C8B-B14F-4D97-AF65-F5344CB8AC3E}">
        <p14:creationId xmlns:p14="http://schemas.microsoft.com/office/powerpoint/2010/main" val="297472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0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8.xml"/><Relationship Id="rId4" Type="http://schemas.openxmlformats.org/officeDocument/2006/relationships/image" Target="../media/image61.jpe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6.jpeg"/></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2/20/2020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04965035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2/20/2020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43131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3406640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93628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8841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09305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34389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969721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997827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6070495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8896747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0720044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518879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369424780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7703510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1984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398836984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
        <p:nvSpPr>
          <p:cNvPr id="6" name="TextBox 5">
            <a:extLst>
              <a:ext uri="{FF2B5EF4-FFF2-40B4-BE49-F238E27FC236}">
                <a16:creationId xmlns:a16="http://schemas.microsoft.com/office/drawing/2014/main" id="{23DD4161-F188-3B42-AE17-D117287440D8}"/>
              </a:ext>
            </a:extLst>
          </p:cNvPr>
          <p:cNvSpPr txBox="1"/>
          <p:nvPr userDrawn="1"/>
        </p:nvSpPr>
        <p:spPr>
          <a:xfrm>
            <a:off x="254288" y="251011"/>
            <a:ext cx="4532865" cy="489365"/>
          </a:xfrm>
          <a:prstGeom prst="rect">
            <a:avLst/>
          </a:prstGeom>
          <a:noFill/>
        </p:spPr>
        <p:txBody>
          <a:bodyPr wrap="square" lIns="182880" tIns="146304" rIns="182880" bIns="146304" rtlCol="0">
            <a:spAutoFit/>
          </a:bodyPr>
          <a:lstStyle/>
          <a:p>
            <a:pPr>
              <a:lnSpc>
                <a:spcPct val="90000"/>
              </a:lnSpc>
              <a:spcAft>
                <a:spcPts val="600"/>
              </a:spcAft>
            </a:pPr>
            <a:r>
              <a:rPr lang="en-US" sz="1400" b="0" spc="0">
                <a:solidFill>
                  <a:schemeClr val="tx1"/>
                </a:solidFill>
                <a:latin typeface="+mj-lt"/>
              </a:rPr>
              <a:t>PROACTIVE</a:t>
            </a:r>
            <a:r>
              <a:rPr lang="en-US" sz="1400" b="0" spc="0">
                <a:solidFill>
                  <a:schemeClr val="tx1"/>
                </a:solidFill>
                <a:latin typeface="+mj-lt"/>
                <a:cs typeface="Segoe UI Semibold"/>
              </a:rPr>
              <a:t> C</a:t>
            </a:r>
            <a:r>
              <a:rPr lang="en-US" sz="1400" b="0" spc="0">
                <a:solidFill>
                  <a:schemeClr val="tx1"/>
                </a:solidFill>
                <a:latin typeface="+mj-lt"/>
              </a:rPr>
              <a:t>USTOMER SERVICE </a:t>
            </a:r>
          </a:p>
        </p:txBody>
      </p:sp>
    </p:spTree>
    <p:extLst>
      <p:ext uri="{BB962C8B-B14F-4D97-AF65-F5344CB8AC3E}">
        <p14:creationId xmlns:p14="http://schemas.microsoft.com/office/powerpoint/2010/main" val="220819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67221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326744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1184187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51164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001855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7534237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2432319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690810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148905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416450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50557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3883591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7707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14920437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5880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2/20/2020</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174155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9351584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68434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295479642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88370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156773201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76347898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734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714119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724776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16"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285994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7465985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20/02/2020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4.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image" Target="../media/image6.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theme" Target="../theme/theme3.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6.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6.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37.emf"/><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6.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image" Target="../media/image6.emf"/><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theme" Target="../theme/theme7.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9" Type="http://schemas.openxmlformats.org/officeDocument/2006/relationships/slideLayout" Target="../slideLayouts/slideLayout221.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42" Type="http://schemas.openxmlformats.org/officeDocument/2006/relationships/slideLayout" Target="../slideLayouts/slideLayout224.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38" Type="http://schemas.openxmlformats.org/officeDocument/2006/relationships/slideLayout" Target="../slideLayouts/slideLayout220.xml"/><Relationship Id="rId46" Type="http://schemas.openxmlformats.org/officeDocument/2006/relationships/image" Target="../media/image54.png"/><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41" Type="http://schemas.openxmlformats.org/officeDocument/2006/relationships/slideLayout" Target="../slideLayouts/slideLayout223.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slideLayout" Target="../slideLayouts/slideLayout219.xml"/><Relationship Id="rId40" Type="http://schemas.openxmlformats.org/officeDocument/2006/relationships/slideLayout" Target="../slideLayouts/slideLayout222.xml"/><Relationship Id="rId45" Type="http://schemas.openxmlformats.org/officeDocument/2006/relationships/theme" Target="../theme/theme8.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slideLayout" Target="../slideLayouts/slideLayout218.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4" Type="http://schemas.openxmlformats.org/officeDocument/2006/relationships/slideLayout" Target="../slideLayouts/slideLayout226.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 Id="rId43"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20/02/2020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92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353369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9.xml"/><Relationship Id="rId1" Type="http://schemas.openxmlformats.org/officeDocument/2006/relationships/slideLayout" Target="../slideLayouts/slideLayout217.xml"/><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24.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224.xml"/><Relationship Id="rId5" Type="http://schemas.openxmlformats.org/officeDocument/2006/relationships/image" Target="../media/image81.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2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5.xml"/></Relationships>
</file>

<file path=ppt/slides/_rels/slide1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6.xml"/><Relationship Id="rId1" Type="http://schemas.openxmlformats.org/officeDocument/2006/relationships/slideLayout" Target="../slideLayouts/slideLayout217.xml"/><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224.xml"/><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24.xml"/><Relationship Id="rId5" Type="http://schemas.openxmlformats.org/officeDocument/2006/relationships/image" Target="../media/image90.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24.xml"/><Relationship Id="rId5" Type="http://schemas.microsoft.com/office/2007/relationships/hdphoto" Target="../media/hdphoto1.wdp"/><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224.xml"/><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224.xml"/><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2.xml"/><Relationship Id="rId1" Type="http://schemas.openxmlformats.org/officeDocument/2006/relationships/slideLayout" Target="../slideLayouts/slideLayout225.xml"/></Relationships>
</file>

<file path=ppt/slides/_rels/slide2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3.xml"/><Relationship Id="rId1" Type="http://schemas.openxmlformats.org/officeDocument/2006/relationships/slideLayout" Target="../slideLayouts/slideLayout217.xml"/><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4.xml"/><Relationship Id="rId1" Type="http://schemas.openxmlformats.org/officeDocument/2006/relationships/slideLayout" Target="../slideLayouts/slideLayout224.xml"/><Relationship Id="rId4" Type="http://schemas.openxmlformats.org/officeDocument/2006/relationships/image" Target="../media/image100.jpe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24.xml"/></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jp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notesSlide" Target="../notesSlides/notesSlide26.xml"/><Relationship Id="rId16" Type="http://schemas.openxmlformats.org/officeDocument/2006/relationships/image" Target="../media/image115.png"/><Relationship Id="rId1" Type="http://schemas.openxmlformats.org/officeDocument/2006/relationships/slideLayout" Target="../slideLayouts/slideLayout215.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226.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1585"/>
            <a:ext cx="6096000" cy="6859585"/>
            <a:chOff x="0" y="-1585"/>
            <a:chExt cx="6096000" cy="6859585"/>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85"/>
              <a:ext cx="6096000"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480060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Nurture more demand</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407064" y="412213"/>
            <a:ext cx="4522665" cy="47641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Build richer, more holistic views of your customers, unlock insights and take action</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Create emails, landing pages and event web portals that display content personalized for contacts.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Discover, track, and quickly react to key events, trends, and indicators that are most relevant to your business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Create and customize multi-channels campaigns specifically for your audience</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Track and prioritize leads across all touchpoints with multiple lead-scoring models and sales readiness grades</a:t>
            </a: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DD1E90B5-BDF8-6C4D-9215-C5E6A8C917BA}"/>
              </a:ext>
            </a:extLst>
          </p:cNvPr>
          <p:cNvGrpSpPr/>
          <p:nvPr/>
        </p:nvGrpSpPr>
        <p:grpSpPr>
          <a:xfrm>
            <a:off x="523327" y="3250048"/>
            <a:ext cx="1144827" cy="1146063"/>
            <a:chOff x="5077075" y="1214950"/>
            <a:chExt cx="2196409" cy="2198781"/>
          </a:xfrm>
        </p:grpSpPr>
        <p:sp>
          <p:nvSpPr>
            <p:cNvPr id="16" name="Oval 15">
              <a:extLst>
                <a:ext uri="{FF2B5EF4-FFF2-40B4-BE49-F238E27FC236}">
                  <a16:creationId xmlns:a16="http://schemas.microsoft.com/office/drawing/2014/main" id="{B550A0C7-B631-7141-A54A-7F5CD6956E01}"/>
                </a:ext>
              </a:extLst>
            </p:cNvPr>
            <p:cNvSpPr/>
            <p:nvPr/>
          </p:nvSpPr>
          <p:spPr bwMode="auto">
            <a:xfrm>
              <a:off x="5077075" y="1214950"/>
              <a:ext cx="2196409" cy="2198781"/>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8C18C6A4-01A4-F844-B94E-FAB2054D2C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3897" y="1559121"/>
              <a:ext cx="1447800" cy="1468987"/>
            </a:xfrm>
            <a:prstGeom prst="rect">
              <a:avLst/>
            </a:prstGeom>
          </p:spPr>
        </p:pic>
      </p:gr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CC5D5CD4-D4E9-4DE0-8DC2-761E2EAA9FDC}"/>
              </a:ext>
            </a:extLst>
          </p:cNvPr>
          <p:cNvCxnSpPr>
            <a:cxnSpLocks/>
            <a:stCxn id="38" idx="0"/>
            <a:endCxn id="20" idx="0"/>
          </p:cNvCxnSpPr>
          <p:nvPr/>
        </p:nvCxnSpPr>
        <p:spPr>
          <a:xfrm>
            <a:off x="6957719" y="881863"/>
            <a:ext cx="851" cy="4923748"/>
          </a:xfrm>
          <a:prstGeom prst="line">
            <a:avLst/>
          </a:prstGeom>
          <a:ln w="254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F35CD12D-D1D5-4325-A750-E016441D3C6A}"/>
              </a:ext>
            </a:extLst>
          </p:cNvPr>
          <p:cNvSpPr>
            <a:spLocks/>
          </p:cNvSpPr>
          <p:nvPr/>
        </p:nvSpPr>
        <p:spPr bwMode="auto">
          <a:xfrm>
            <a:off x="6861707" y="88186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34C39E6-C25C-4D2D-AEAF-AD113C79E08F}"/>
              </a:ext>
            </a:extLst>
          </p:cNvPr>
          <p:cNvSpPr>
            <a:spLocks/>
          </p:cNvSpPr>
          <p:nvPr/>
        </p:nvSpPr>
        <p:spPr bwMode="auto">
          <a:xfrm>
            <a:off x="6861707" y="2116859"/>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7A5B5A4-7222-44BB-B7DA-7D70DA4867B2}"/>
              </a:ext>
            </a:extLst>
          </p:cNvPr>
          <p:cNvSpPr>
            <a:spLocks/>
          </p:cNvSpPr>
          <p:nvPr/>
        </p:nvSpPr>
        <p:spPr bwMode="auto">
          <a:xfrm>
            <a:off x="6861707" y="451321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16A2DA4F-116F-4938-8829-EDBB5D9C8623}"/>
              </a:ext>
            </a:extLst>
          </p:cNvPr>
          <p:cNvSpPr>
            <a:spLocks/>
          </p:cNvSpPr>
          <p:nvPr/>
        </p:nvSpPr>
        <p:spPr bwMode="auto">
          <a:xfrm>
            <a:off x="6861707" y="332805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4564EFB-452C-48C0-8BDF-FC36EE5D23A2}"/>
              </a:ext>
            </a:extLst>
          </p:cNvPr>
          <p:cNvSpPr>
            <a:spLocks/>
          </p:cNvSpPr>
          <p:nvPr/>
        </p:nvSpPr>
        <p:spPr bwMode="auto">
          <a:xfrm>
            <a:off x="6862558" y="5805611"/>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567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8" grpId="0" animBg="1"/>
      <p:bldP spid="39" grpId="0" animBg="1"/>
      <p:bldP spid="40" grpId="0" animBg="1"/>
      <p:bldP spid="41"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2" name="Picture 1">
            <a:extLst>
              <a:ext uri="{FF2B5EF4-FFF2-40B4-BE49-F238E27FC236}">
                <a16:creationId xmlns:a16="http://schemas.microsoft.com/office/drawing/2014/main" id="{588CA2D1-004F-4C6C-AFBD-650A51FF0A55}"/>
              </a:ext>
            </a:extLst>
          </p:cNvPr>
          <p:cNvPicPr>
            <a:picLocks noChangeAspect="1"/>
          </p:cNvPicPr>
          <p:nvPr/>
        </p:nvPicPr>
        <p:blipFill>
          <a:blip r:embed="rId3"/>
          <a:stretch>
            <a:fillRect/>
          </a:stretch>
        </p:blipFill>
        <p:spPr>
          <a:xfrm>
            <a:off x="5590214" y="1572613"/>
            <a:ext cx="6705994" cy="3782568"/>
          </a:xfrm>
          <a:prstGeom prst="rect">
            <a:avLst/>
          </a:prstGeom>
        </p:spPr>
      </p:pic>
      <p:sp>
        <p:nvSpPr>
          <p:cNvPr id="11" name="Rectangle 10">
            <a:extLst>
              <a:ext uri="{FF2B5EF4-FFF2-40B4-BE49-F238E27FC236}">
                <a16:creationId xmlns:a16="http://schemas.microsoft.com/office/drawing/2014/main" id="{3B4D1EEE-54FA-4C06-9CC2-074AE3F8E45F}"/>
              </a:ext>
            </a:extLst>
          </p:cNvPr>
          <p:cNvSpPr/>
          <p:nvPr/>
        </p:nvSpPr>
        <p:spPr bwMode="auto">
          <a:xfrm>
            <a:off x="374904" y="3409597"/>
            <a:ext cx="4641596"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Bring together all your transactional, observational, and behavioral data for consumers and enterprises to get a holistic view of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Build powerful 360-degree contact profiles on top of rich pools of customer data with AI and intelligence from Microsoft Graph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Use an intuitive and flexible customer data platform (CDP) to unlock insights and power personalized customer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Employ quick-start ML templates to predict churn or the next best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Get next best actions and discover new audience segments with AI-driven recommendations</a:t>
            </a:r>
          </a:p>
        </p:txBody>
      </p:sp>
      <p:sp>
        <p:nvSpPr>
          <p:cNvPr id="12" name="TextBox 11">
            <a:extLst>
              <a:ext uri="{FF2B5EF4-FFF2-40B4-BE49-F238E27FC236}">
                <a16:creationId xmlns:a16="http://schemas.microsoft.com/office/drawing/2014/main" id="{CEC18C10-A8CE-42AB-B270-0AA6BDB95ED3}"/>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Customer insights: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Gain a holistic view of your customers</a:t>
            </a:r>
            <a:endPar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443349D5-A0D2-4CF0-8F8C-EF512EC8120B}"/>
              </a:ext>
            </a:extLst>
          </p:cNvPr>
          <p:cNvSpPr/>
          <p:nvPr/>
        </p:nvSpPr>
        <p:spPr bwMode="auto">
          <a:xfrm>
            <a:off x="551920" y="956042"/>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p:txBody>
      </p:sp>
      <p:grpSp>
        <p:nvGrpSpPr>
          <p:cNvPr id="7" name="Group 6">
            <a:extLst>
              <a:ext uri="{FF2B5EF4-FFF2-40B4-BE49-F238E27FC236}">
                <a16:creationId xmlns:a16="http://schemas.microsoft.com/office/drawing/2014/main" id="{087F992A-7549-43A3-8ECF-1B90F3419960}"/>
              </a:ext>
            </a:extLst>
          </p:cNvPr>
          <p:cNvGrpSpPr/>
          <p:nvPr/>
        </p:nvGrpSpPr>
        <p:grpSpPr>
          <a:xfrm>
            <a:off x="551920" y="210292"/>
            <a:ext cx="672112" cy="672822"/>
            <a:chOff x="482808" y="2127106"/>
            <a:chExt cx="672112" cy="672822"/>
          </a:xfrm>
        </p:grpSpPr>
        <p:sp>
          <p:nvSpPr>
            <p:cNvPr id="8" name="Oval 7">
              <a:extLst>
                <a:ext uri="{FF2B5EF4-FFF2-40B4-BE49-F238E27FC236}">
                  <a16:creationId xmlns:a16="http://schemas.microsoft.com/office/drawing/2014/main" id="{EB1E6A29-C8D1-41B2-A9D6-3FEB76D5AA8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9" name="Group 8">
              <a:extLst>
                <a:ext uri="{FF2B5EF4-FFF2-40B4-BE49-F238E27FC236}">
                  <a16:creationId xmlns:a16="http://schemas.microsoft.com/office/drawing/2014/main" id="{33E1B09D-7429-46BD-80B3-64C9FDEF5B9A}"/>
                </a:ext>
              </a:extLst>
            </p:cNvPr>
            <p:cNvGrpSpPr/>
            <p:nvPr/>
          </p:nvGrpSpPr>
          <p:grpSpPr>
            <a:xfrm>
              <a:off x="662496" y="2278719"/>
              <a:ext cx="312737" cy="369597"/>
              <a:chOff x="8160981" y="848625"/>
              <a:chExt cx="312737" cy="369597"/>
            </a:xfrm>
            <a:solidFill>
              <a:schemeClr val="accent4"/>
            </a:solidFill>
          </p:grpSpPr>
          <p:sp>
            <p:nvSpPr>
              <p:cNvPr id="10" name="Freeform: Shape 9">
                <a:extLst>
                  <a:ext uri="{FF2B5EF4-FFF2-40B4-BE49-F238E27FC236}">
                    <a16:creationId xmlns:a16="http://schemas.microsoft.com/office/drawing/2014/main" id="{537509B0-F675-4AEB-8286-F8AA75FFF45C}"/>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82F47DB1-4083-4569-ABF3-368941819006}"/>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9DA3AB2-B8FB-45E9-8387-24527164DE2E}"/>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9511151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5" name="Picture 4"/>
          <p:cNvPicPr>
            <a:picLocks noChangeAspect="1"/>
          </p:cNvPicPr>
          <p:nvPr/>
        </p:nvPicPr>
        <p:blipFill>
          <a:blip r:embed="rId5"/>
          <a:stretch>
            <a:fillRect/>
          </a:stretch>
        </p:blipFill>
        <p:spPr>
          <a:xfrm>
            <a:off x="5334000" y="1600200"/>
            <a:ext cx="6858000" cy="3657600"/>
          </a:xfrm>
          <a:prstGeom prst="rect">
            <a:avLst/>
          </a:prstGeom>
          <a:ln w="3175">
            <a:solidFill>
              <a:schemeClr val="tx1">
                <a:lumMod val="40000"/>
                <a:lumOff val="60000"/>
              </a:schemeClr>
            </a:solidFill>
          </a:ln>
        </p:spPr>
      </p:pic>
      <p:sp>
        <p:nvSpPr>
          <p:cNvPr id="6" name="Text Placeholder 5">
            <a:extLst>
              <a:ext uri="{FF2B5EF4-FFF2-40B4-BE49-F238E27FC236}">
                <a16:creationId xmlns:a16="http://schemas.microsoft.com/office/drawing/2014/main" id="{EE66DDE4-CDA1-4A12-8FC1-1EBD4116CB7E}"/>
              </a:ext>
            </a:extLst>
          </p:cNvPr>
          <p:cNvSpPr>
            <a:spLocks noGrp="1"/>
          </p:cNvSpPr>
          <p:nvPr>
            <p:ph type="body" sz="quarter" idx="12"/>
          </p:nvPr>
        </p:nvSpPr>
        <p:spPr>
          <a:xfrm>
            <a:off x="457198" y="2146889"/>
            <a:ext cx="3963971" cy="1354217"/>
          </a:xfrm>
        </p:spPr>
        <p:txBody>
          <a:bodyPr/>
          <a:lstStyle/>
          <a:p>
            <a:r>
              <a:rPr lang="en-US" sz="2000" dirty="0">
                <a:solidFill>
                  <a:schemeClr val="tx2"/>
                </a:solidFill>
              </a:rPr>
              <a:t>Dynamics 365 Marketing:</a:t>
            </a:r>
          </a:p>
          <a:p>
            <a:r>
              <a:rPr lang="en-US" dirty="0"/>
              <a:t>Personalized page content</a:t>
            </a:r>
          </a:p>
        </p:txBody>
      </p:sp>
      <p:sp>
        <p:nvSpPr>
          <p:cNvPr id="7" name="Text Placeholder 6">
            <a:extLst>
              <a:ext uri="{FF2B5EF4-FFF2-40B4-BE49-F238E27FC236}">
                <a16:creationId xmlns:a16="http://schemas.microsoft.com/office/drawing/2014/main" id="{5EFBB4A9-78F1-4B81-B9BA-0E58A13B2C1C}"/>
              </a:ext>
            </a:extLst>
          </p:cNvPr>
          <p:cNvSpPr>
            <a:spLocks noGrp="1"/>
          </p:cNvSpPr>
          <p:nvPr>
            <p:ph type="body" sz="quarter" idx="13"/>
          </p:nvPr>
        </p:nvSpPr>
        <p:spPr>
          <a:xfrm>
            <a:off x="457198" y="3611880"/>
            <a:ext cx="4114801" cy="2400657"/>
          </a:xfrm>
        </p:spPr>
        <p:txBody>
          <a:bodyPr/>
          <a:lstStyle/>
          <a:p>
            <a:pPr>
              <a:spcAft>
                <a:spcPts val="1200"/>
              </a:spcAft>
            </a:pPr>
            <a:r>
              <a:rPr lang="en-US" dirty="0"/>
              <a:t>Develop websites with personalized layouts, dynamic content, branding, and more for each prospect based on their attributes and past behavior.</a:t>
            </a:r>
          </a:p>
          <a:p>
            <a:pPr>
              <a:spcAft>
                <a:spcPts val="1200"/>
              </a:spcAft>
            </a:pPr>
            <a:r>
              <a:rPr lang="en-US" dirty="0"/>
              <a:t>Known contacts can be identified by a cookie set on their browser that links to a contact record.</a:t>
            </a:r>
          </a:p>
          <a:p>
            <a:pPr>
              <a:spcAft>
                <a:spcPts val="1200"/>
              </a:spcAft>
            </a:pPr>
            <a:r>
              <a:rPr lang="en-US" dirty="0"/>
              <a:t>Create personalized pages by establishing the white list of contact fields, generating JavaScript code, and importing field values onto your page.</a:t>
            </a:r>
          </a:p>
          <a:p>
            <a:pPr>
              <a:spcAft>
                <a:spcPts val="1200"/>
              </a:spcAft>
            </a:pPr>
            <a:r>
              <a:rPr lang="en-US" dirty="0"/>
              <a:t>Add personalized content using HTML and edit the page in your CMS system with any text or code editor.</a:t>
            </a:r>
          </a:p>
        </p:txBody>
      </p:sp>
      <p:sp>
        <p:nvSpPr>
          <p:cNvPr id="17" name="Rectangle 16">
            <a:extLst>
              <a:ext uri="{FF2B5EF4-FFF2-40B4-BE49-F238E27FC236}">
                <a16:creationId xmlns:a16="http://schemas.microsoft.com/office/drawing/2014/main" id="{506CD4A8-1020-4DAC-B820-17940ABB05B6}"/>
              </a:ext>
            </a:extLst>
          </p:cNvPr>
          <p:cNvSpPr/>
          <p:nvPr/>
        </p:nvSpPr>
        <p:spPr bwMode="auto">
          <a:xfrm>
            <a:off x="533218" y="1038799"/>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p:txBody>
      </p:sp>
      <p:grpSp>
        <p:nvGrpSpPr>
          <p:cNvPr id="18" name="Group 17">
            <a:extLst>
              <a:ext uri="{FF2B5EF4-FFF2-40B4-BE49-F238E27FC236}">
                <a16:creationId xmlns:a16="http://schemas.microsoft.com/office/drawing/2014/main" id="{507A216E-91D5-43FC-BE1C-3EEE8854FF39}"/>
              </a:ext>
            </a:extLst>
          </p:cNvPr>
          <p:cNvGrpSpPr/>
          <p:nvPr/>
        </p:nvGrpSpPr>
        <p:grpSpPr>
          <a:xfrm>
            <a:off x="533218" y="325517"/>
            <a:ext cx="672112" cy="672822"/>
            <a:chOff x="469900" y="1006475"/>
            <a:chExt cx="672112" cy="672822"/>
          </a:xfrm>
        </p:grpSpPr>
        <p:sp>
          <p:nvSpPr>
            <p:cNvPr id="19" name="Oval 18">
              <a:extLst>
                <a:ext uri="{FF2B5EF4-FFF2-40B4-BE49-F238E27FC236}">
                  <a16:creationId xmlns:a16="http://schemas.microsoft.com/office/drawing/2014/main" id="{1966000B-F3F3-4D14-B256-3830A89DB716}"/>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E6F80C55-F55B-43F7-9C04-6552D9C91DC7}"/>
                </a:ext>
              </a:extLst>
            </p:cNvPr>
            <p:cNvGrpSpPr/>
            <p:nvPr/>
          </p:nvGrpSpPr>
          <p:grpSpPr>
            <a:xfrm>
              <a:off x="630085" y="1150674"/>
              <a:ext cx="351742" cy="384424"/>
              <a:chOff x="7952264" y="4294986"/>
              <a:chExt cx="420064" cy="459094"/>
            </a:xfrm>
          </p:grpSpPr>
          <p:sp>
            <p:nvSpPr>
              <p:cNvPr id="21" name="Freeform: Shape 20">
                <a:extLst>
                  <a:ext uri="{FF2B5EF4-FFF2-40B4-BE49-F238E27FC236}">
                    <a16:creationId xmlns:a16="http://schemas.microsoft.com/office/drawing/2014/main" id="{99B11557-1D51-40A1-ABFB-78B533E02DD8}"/>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41DE612-C959-4CE7-8B84-E0BA14A99DFC}"/>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C01060F2-5922-494E-96A3-31E4E4AEC53F}"/>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A760CC5-BC88-492B-A8AE-3DC869970B6A}"/>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7F379D2-A27D-4FBA-8F55-BB715248424A}"/>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E3E70CC-3DAB-47F6-BE24-04DA3814B6ED}"/>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78736D3D-6109-4761-B746-92D186A30CA2}"/>
                  </a:ext>
                </a:extLst>
              </p:cNvPr>
              <p:cNvGrpSpPr/>
              <p:nvPr/>
            </p:nvGrpSpPr>
            <p:grpSpPr>
              <a:xfrm>
                <a:off x="7952264" y="4361434"/>
                <a:ext cx="163989" cy="154574"/>
                <a:chOff x="7952264" y="4361434"/>
                <a:chExt cx="163989" cy="154574"/>
              </a:xfrm>
              <a:solidFill>
                <a:schemeClr val="accent2"/>
              </a:solidFill>
            </p:grpSpPr>
            <p:sp>
              <p:nvSpPr>
                <p:cNvPr id="34" name="Freeform: Shape 33">
                  <a:extLst>
                    <a:ext uri="{FF2B5EF4-FFF2-40B4-BE49-F238E27FC236}">
                      <a16:creationId xmlns:a16="http://schemas.microsoft.com/office/drawing/2014/main" id="{32B36744-BC38-4CE3-B3EE-3872E8549D82}"/>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441AC25-7D1A-4E97-A2B4-2F37A11FB46B}"/>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4BD8B887-EF9B-494B-AFC0-DCF99AFFCD3D}"/>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96659864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3" name="Picture 2">
            <a:extLst>
              <a:ext uri="{FF2B5EF4-FFF2-40B4-BE49-F238E27FC236}">
                <a16:creationId xmlns:a16="http://schemas.microsoft.com/office/drawing/2014/main" id="{13519885-8397-4C0F-8BA4-24D886815718}"/>
              </a:ext>
            </a:extLst>
          </p:cNvPr>
          <p:cNvPicPr>
            <a:picLocks noChangeAspect="1"/>
          </p:cNvPicPr>
          <p:nvPr/>
        </p:nvPicPr>
        <p:blipFill rotWithShape="1">
          <a:blip r:embed="rId3"/>
          <a:srcRect l="482" t="1301"/>
          <a:stretch/>
        </p:blipFill>
        <p:spPr>
          <a:xfrm>
            <a:off x="5130264" y="1471211"/>
            <a:ext cx="7061735" cy="3963452"/>
          </a:xfrm>
          <a:prstGeom prst="rect">
            <a:avLst/>
          </a:prstGeom>
        </p:spPr>
      </p:pic>
      <p:sp>
        <p:nvSpPr>
          <p:cNvPr id="4" name="Rectangle 3">
            <a:extLst>
              <a:ext uri="{FF2B5EF4-FFF2-40B4-BE49-F238E27FC236}">
                <a16:creationId xmlns:a16="http://schemas.microsoft.com/office/drawing/2014/main" id="{B0A881C4-5DF0-4FE6-A6DB-756768406D7D}"/>
              </a:ext>
            </a:extLst>
          </p:cNvPr>
          <p:cNvSpPr/>
          <p:nvPr/>
        </p:nvSpPr>
        <p:spPr bwMode="auto">
          <a:xfrm>
            <a:off x="8384770" y="0"/>
            <a:ext cx="3807229" cy="1363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A899FD8-4543-4081-B130-226E83F0B7F1}"/>
              </a:ext>
            </a:extLst>
          </p:cNvPr>
          <p:cNvSpPr/>
          <p:nvPr/>
        </p:nvSpPr>
        <p:spPr bwMode="auto">
          <a:xfrm>
            <a:off x="374904" y="3409596"/>
            <a:ext cx="4719610" cy="3046959"/>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Discover, track, and quickly react to key events, trends, and indicators that are most relevant to your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Keep up to date with AI-curated insights about the customers, competitors, and products you care about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Better understand what people are searching for and saying about the products or companies you’re interested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Rely on insights and news derived from Microsoft and other trusted, credible data 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4A27878-22FD-42C5-B323-263C4C4B2E06}"/>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Market Insights: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Identify and act on market trends </a:t>
            </a:r>
          </a:p>
        </p:txBody>
      </p:sp>
      <p:sp>
        <p:nvSpPr>
          <p:cNvPr id="7" name="Rectangle 6">
            <a:extLst>
              <a:ext uri="{FF2B5EF4-FFF2-40B4-BE49-F238E27FC236}">
                <a16:creationId xmlns:a16="http://schemas.microsoft.com/office/drawing/2014/main" id="{842FFB87-B5B9-4F2A-9628-7D2B3735E10B}"/>
              </a:ext>
            </a:extLst>
          </p:cNvPr>
          <p:cNvSpPr/>
          <p:nvPr/>
        </p:nvSpPr>
        <p:spPr>
          <a:xfrm>
            <a:off x="537470" y="1071886"/>
            <a:ext cx="1993668" cy="16927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p:txBody>
      </p:sp>
      <p:grpSp>
        <p:nvGrpSpPr>
          <p:cNvPr id="8" name="Group 7">
            <a:extLst>
              <a:ext uri="{FF2B5EF4-FFF2-40B4-BE49-F238E27FC236}">
                <a16:creationId xmlns:a16="http://schemas.microsoft.com/office/drawing/2014/main" id="{C98715B7-2A09-4998-B52C-3D5180D111C4}"/>
              </a:ext>
            </a:extLst>
          </p:cNvPr>
          <p:cNvGrpSpPr/>
          <p:nvPr/>
        </p:nvGrpSpPr>
        <p:grpSpPr>
          <a:xfrm>
            <a:off x="537470" y="291140"/>
            <a:ext cx="672112" cy="672822"/>
            <a:chOff x="3544314" y="1006475"/>
            <a:chExt cx="672112" cy="672822"/>
          </a:xfrm>
        </p:grpSpPr>
        <p:sp>
          <p:nvSpPr>
            <p:cNvPr id="9" name="Oval 8">
              <a:extLst>
                <a:ext uri="{FF2B5EF4-FFF2-40B4-BE49-F238E27FC236}">
                  <a16:creationId xmlns:a16="http://schemas.microsoft.com/office/drawing/2014/main" id="{8E8CDE35-FD7A-47BD-AF21-0654126085BE}"/>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0" name="Graphic 40">
              <a:extLst>
                <a:ext uri="{FF2B5EF4-FFF2-40B4-BE49-F238E27FC236}">
                  <a16:creationId xmlns:a16="http://schemas.microsoft.com/office/drawing/2014/main" id="{4A97ACFE-89B1-4FAA-9CB0-5E8B7B6A2C6A}"/>
                </a:ext>
              </a:extLst>
            </p:cNvPr>
            <p:cNvGrpSpPr/>
            <p:nvPr/>
          </p:nvGrpSpPr>
          <p:grpSpPr>
            <a:xfrm>
              <a:off x="3690235" y="1135974"/>
              <a:ext cx="380271" cy="413824"/>
              <a:chOff x="2567562" y="5227939"/>
              <a:chExt cx="323850" cy="352425"/>
            </a:xfrm>
          </p:grpSpPr>
          <p:sp>
            <p:nvSpPr>
              <p:cNvPr id="11" name="Freeform: Shape 10">
                <a:extLst>
                  <a:ext uri="{FF2B5EF4-FFF2-40B4-BE49-F238E27FC236}">
                    <a16:creationId xmlns:a16="http://schemas.microsoft.com/office/drawing/2014/main" id="{C2A935EC-D51A-49F9-AF9C-4E478AE753D6}"/>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782D5739-494B-4F0D-89C2-D698F9B691B3}"/>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1DC900C-D486-438E-ADA9-30BE04F97831}"/>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35091596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2" name="Picture 1"/>
          <p:cNvPicPr>
            <a:picLocks noChangeAspect="1"/>
          </p:cNvPicPr>
          <p:nvPr/>
        </p:nvPicPr>
        <p:blipFill>
          <a:blip r:embed="rId5"/>
          <a:stretch>
            <a:fillRect/>
          </a:stretch>
        </p:blipFill>
        <p:spPr>
          <a:xfrm>
            <a:off x="5180589" y="717925"/>
            <a:ext cx="6206489" cy="4180760"/>
          </a:xfrm>
          <a:prstGeom prst="rect">
            <a:avLst/>
          </a:prstGeom>
        </p:spPr>
      </p:pic>
      <p:pic>
        <p:nvPicPr>
          <p:cNvPr id="4" name="Picture 3"/>
          <p:cNvPicPr>
            <a:picLocks noChangeAspect="1"/>
          </p:cNvPicPr>
          <p:nvPr/>
        </p:nvPicPr>
        <p:blipFill>
          <a:blip r:embed="rId6"/>
          <a:stretch>
            <a:fillRect/>
          </a:stretch>
        </p:blipFill>
        <p:spPr>
          <a:xfrm>
            <a:off x="6797871" y="3396570"/>
            <a:ext cx="5394129" cy="3004230"/>
          </a:xfrm>
          <a:prstGeom prst="rect">
            <a:avLst/>
          </a:prstGeom>
        </p:spPr>
      </p:pic>
      <p:sp>
        <p:nvSpPr>
          <p:cNvPr id="12" name="Rectangle 11">
            <a:extLst>
              <a:ext uri="{FF2B5EF4-FFF2-40B4-BE49-F238E27FC236}">
                <a16:creationId xmlns:a16="http://schemas.microsoft.com/office/drawing/2014/main" id="{BD95C008-F35F-4231-8A19-B2C088D65CE1}"/>
              </a:ext>
            </a:extLst>
          </p:cNvPr>
          <p:cNvSpPr/>
          <p:nvPr/>
        </p:nvSpPr>
        <p:spPr bwMode="auto">
          <a:xfrm>
            <a:off x="374903" y="3396569"/>
            <a:ext cx="4496561" cy="2630157"/>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Deliver and manage multichannel campaigns with automated communication, make automated decisions, generate internal tasks, follow up with communication, respond to customer interactions, and more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Use an embedded segmentation engine to set up sophisticated, dynamic marketing segments that target campaigns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With A/B testing, try each design on a different subset of the audience, and then analyze interaction records to see how each design was received.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648BC8BE-0F6A-41D2-9D15-00563341C131}"/>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Marketing: </a:t>
            </a:r>
          </a:p>
          <a:p>
            <a:pPr marL="0" marR="0" lvl="0" indent="0" algn="l" defTabSz="684973" rtl="0" eaLnBrk="1" fontAlgn="base" latinLnBrk="0" hangingPunct="1">
              <a:lnSpc>
                <a:spcPct val="90000"/>
              </a:lnSpc>
              <a:spcBef>
                <a:spcPct val="0"/>
              </a:spcBef>
              <a:spcAft>
                <a:spcPts val="588"/>
              </a:spcAft>
              <a:buClrTx/>
              <a:buSzTx/>
              <a:buFontTx/>
              <a:buNone/>
              <a:tabLst/>
              <a:defRPr/>
            </a:pPr>
            <a:r>
              <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Customize campaigns for your audience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D048050E-23A2-4910-88CB-6C9488DB855E}"/>
              </a:ext>
            </a:extLst>
          </p:cNvPr>
          <p:cNvSpPr/>
          <p:nvPr/>
        </p:nvSpPr>
        <p:spPr bwMode="auto">
          <a:xfrm>
            <a:off x="468866" y="1107328"/>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p:txBody>
      </p:sp>
      <p:grpSp>
        <p:nvGrpSpPr>
          <p:cNvPr id="11" name="Group 10">
            <a:extLst>
              <a:ext uri="{FF2B5EF4-FFF2-40B4-BE49-F238E27FC236}">
                <a16:creationId xmlns:a16="http://schemas.microsoft.com/office/drawing/2014/main" id="{0E978B20-E5FE-479A-AE7C-F3B49DFF3130}"/>
              </a:ext>
            </a:extLst>
          </p:cNvPr>
          <p:cNvGrpSpPr/>
          <p:nvPr/>
        </p:nvGrpSpPr>
        <p:grpSpPr>
          <a:xfrm>
            <a:off x="468866" y="302498"/>
            <a:ext cx="672112" cy="672822"/>
            <a:chOff x="5100610" y="2129879"/>
            <a:chExt cx="672112" cy="672822"/>
          </a:xfrm>
        </p:grpSpPr>
        <p:sp>
          <p:nvSpPr>
            <p:cNvPr id="14" name="Oval 13">
              <a:extLst>
                <a:ext uri="{FF2B5EF4-FFF2-40B4-BE49-F238E27FC236}">
                  <a16:creationId xmlns:a16="http://schemas.microsoft.com/office/drawing/2014/main" id="{948431F0-01B0-47C4-A197-5204D3733DA0}"/>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15" name="Group 14">
              <a:extLst>
                <a:ext uri="{FF2B5EF4-FFF2-40B4-BE49-F238E27FC236}">
                  <a16:creationId xmlns:a16="http://schemas.microsoft.com/office/drawing/2014/main" id="{423A1164-EBBE-4D29-B776-23F897964ACB}"/>
                </a:ext>
              </a:extLst>
            </p:cNvPr>
            <p:cNvGrpSpPr/>
            <p:nvPr/>
          </p:nvGrpSpPr>
          <p:grpSpPr>
            <a:xfrm>
              <a:off x="5248336" y="2288784"/>
              <a:ext cx="376660" cy="355013"/>
              <a:chOff x="7927658" y="2508248"/>
              <a:chExt cx="276225" cy="260350"/>
            </a:xfrm>
          </p:grpSpPr>
          <p:sp>
            <p:nvSpPr>
              <p:cNvPr id="16" name="Freeform 120">
                <a:extLst>
                  <a:ext uri="{FF2B5EF4-FFF2-40B4-BE49-F238E27FC236}">
                    <a16:creationId xmlns:a16="http://schemas.microsoft.com/office/drawing/2014/main" id="{8AE2822F-C3CF-4366-82AF-87F09C9F32D6}"/>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21">
                <a:extLst>
                  <a:ext uri="{FF2B5EF4-FFF2-40B4-BE49-F238E27FC236}">
                    <a16:creationId xmlns:a16="http://schemas.microsoft.com/office/drawing/2014/main" id="{44FF9E33-7803-4C3D-B164-ACB131064D3A}"/>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Oval 122">
                <a:extLst>
                  <a:ext uri="{FF2B5EF4-FFF2-40B4-BE49-F238E27FC236}">
                    <a16:creationId xmlns:a16="http://schemas.microsoft.com/office/drawing/2014/main" id="{2805583E-D595-4984-9FC9-BECA04811C25}"/>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Oval 123">
                <a:extLst>
                  <a:ext uri="{FF2B5EF4-FFF2-40B4-BE49-F238E27FC236}">
                    <a16:creationId xmlns:a16="http://schemas.microsoft.com/office/drawing/2014/main" id="{FECED375-C37E-4260-B0C1-ABDF569C0E3B}"/>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124">
                <a:extLst>
                  <a:ext uri="{FF2B5EF4-FFF2-40B4-BE49-F238E27FC236}">
                    <a16:creationId xmlns:a16="http://schemas.microsoft.com/office/drawing/2014/main" id="{5A3C94F0-B876-4360-B714-DD646C498686}"/>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125">
                <a:extLst>
                  <a:ext uri="{FF2B5EF4-FFF2-40B4-BE49-F238E27FC236}">
                    <a16:creationId xmlns:a16="http://schemas.microsoft.com/office/drawing/2014/main" id="{E665F206-2126-4193-AFA3-7EBA59D45815}"/>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126">
                <a:extLst>
                  <a:ext uri="{FF2B5EF4-FFF2-40B4-BE49-F238E27FC236}">
                    <a16:creationId xmlns:a16="http://schemas.microsoft.com/office/drawing/2014/main" id="{91796F72-E8EE-4117-B3BF-E55B766E2150}"/>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Oval 127">
                <a:extLst>
                  <a:ext uri="{FF2B5EF4-FFF2-40B4-BE49-F238E27FC236}">
                    <a16:creationId xmlns:a16="http://schemas.microsoft.com/office/drawing/2014/main" id="{FAEB7B45-F5E2-4967-85CE-7862C533D181}"/>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Oval 128">
                <a:extLst>
                  <a:ext uri="{FF2B5EF4-FFF2-40B4-BE49-F238E27FC236}">
                    <a16:creationId xmlns:a16="http://schemas.microsoft.com/office/drawing/2014/main" id="{90803148-2DBA-40A8-B275-58D2A4F466DA}"/>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129">
                <a:extLst>
                  <a:ext uri="{FF2B5EF4-FFF2-40B4-BE49-F238E27FC236}">
                    <a16:creationId xmlns:a16="http://schemas.microsoft.com/office/drawing/2014/main" id="{C320CEA6-7B5A-4D7E-B548-9E9131020B26}"/>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0692956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889C2C8-3B7E-4556-9F1B-F51640DB7A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99"/>
          <a:stretch/>
        </p:blipFill>
        <p:spPr bwMode="auto">
          <a:xfrm>
            <a:off x="5175341" y="812800"/>
            <a:ext cx="7026274" cy="380459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A40846A8-91F9-4C1E-945A-BC4B1329C102}"/>
              </a:ext>
            </a:extLst>
          </p:cNvPr>
          <p:cNvSpPr/>
          <p:nvPr/>
        </p:nvSpPr>
        <p:spPr bwMode="auto">
          <a:xfrm>
            <a:off x="374904" y="3093917"/>
            <a:ext cx="4719610" cy="3046959"/>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See a single view of the customer with Dynamics 365 Sales to unify data across contacts, leads, and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Track and prioritize leads across all touch points with multiple lead-scoring models and sales readiness grades. Lead scoring helps you determine when a lead may be ready to become a prospect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Track campaigns and analyze results to build profitable, long-term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Take advantage of familiar Office 365 tools, shared calendars, and cross-team visibility into campaigns and leads. Easily set up and view campaigns with marketing calendars showing campaign timelines and activities.</a:t>
            </a:r>
            <a:endParaRPr kumimoji="0" lang="en-US" sz="10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2D9CACF-77CD-44E0-AF53-BEEC640F68FA}"/>
              </a:ext>
            </a:extLst>
          </p:cNvPr>
          <p:cNvSpPr txBox="1"/>
          <p:nvPr/>
        </p:nvSpPr>
        <p:spPr>
          <a:xfrm>
            <a:off x="374904" y="1601290"/>
            <a:ext cx="460349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Marketing: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a:ea typeface="Times New Roman" panose="02020603050405020304" pitchFamily="18" charset="0"/>
                <a:cs typeface="Calibri" panose="020F0502020204030204" pitchFamily="34" charset="0"/>
              </a:rPr>
              <a:t>Track and prioritize leads across all touchpoints</a:t>
            </a:r>
            <a:endPar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p:txBody>
      </p:sp>
      <p:sp>
        <p:nvSpPr>
          <p:cNvPr id="7" name="Rectangle 6">
            <a:extLst>
              <a:ext uri="{FF2B5EF4-FFF2-40B4-BE49-F238E27FC236}">
                <a16:creationId xmlns:a16="http://schemas.microsoft.com/office/drawing/2014/main" id="{12B2BCA3-9F54-4EC3-899F-F4A6B820ABC3}"/>
              </a:ext>
            </a:extLst>
          </p:cNvPr>
          <p:cNvSpPr/>
          <p:nvPr/>
        </p:nvSpPr>
        <p:spPr>
          <a:xfrm>
            <a:off x="374904" y="1045262"/>
            <a:ext cx="1656973" cy="16927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Track and prioritize leads</a:t>
            </a:r>
          </a:p>
        </p:txBody>
      </p:sp>
      <p:grpSp>
        <p:nvGrpSpPr>
          <p:cNvPr id="10" name="Group 9">
            <a:extLst>
              <a:ext uri="{FF2B5EF4-FFF2-40B4-BE49-F238E27FC236}">
                <a16:creationId xmlns:a16="http://schemas.microsoft.com/office/drawing/2014/main" id="{9905549F-DA40-4AEE-A452-6EBAF1247882}"/>
              </a:ext>
            </a:extLst>
          </p:cNvPr>
          <p:cNvGrpSpPr/>
          <p:nvPr/>
        </p:nvGrpSpPr>
        <p:grpSpPr>
          <a:xfrm>
            <a:off x="374904" y="279781"/>
            <a:ext cx="672112" cy="672822"/>
            <a:chOff x="6644182" y="1006475"/>
            <a:chExt cx="672112" cy="672822"/>
          </a:xfrm>
        </p:grpSpPr>
        <p:sp>
          <p:nvSpPr>
            <p:cNvPr id="11" name="Oval 10">
              <a:extLst>
                <a:ext uri="{FF2B5EF4-FFF2-40B4-BE49-F238E27FC236}">
                  <a16:creationId xmlns:a16="http://schemas.microsoft.com/office/drawing/2014/main" id="{EFE662F7-F289-4B77-83E0-5AA70753C110}"/>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60F4EAE6-EB4C-4BDC-AFFA-FCD19D5F524E}"/>
                </a:ext>
              </a:extLst>
            </p:cNvPr>
            <p:cNvGrpSpPr/>
            <p:nvPr/>
          </p:nvGrpSpPr>
          <p:grpSpPr>
            <a:xfrm>
              <a:off x="6821803" y="1132447"/>
              <a:ext cx="316870" cy="420879"/>
              <a:chOff x="9068462" y="4294986"/>
              <a:chExt cx="345641" cy="459094"/>
            </a:xfrm>
          </p:grpSpPr>
          <p:sp>
            <p:nvSpPr>
              <p:cNvPr id="13" name="Freeform: Shape 12">
                <a:extLst>
                  <a:ext uri="{FF2B5EF4-FFF2-40B4-BE49-F238E27FC236}">
                    <a16:creationId xmlns:a16="http://schemas.microsoft.com/office/drawing/2014/main" id="{8A1ABEF4-E2C4-4729-9DEA-C91F074FE59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88E1A2B-0A49-439D-B7B5-3172A5463258}"/>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61D70B2-DC23-46D0-9000-7176133D0CAD}"/>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6ADCC5BB-E61E-49BD-ABFB-E7DBC09608B4}"/>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3CFE7B1-DE16-47A2-95A4-64D7935D8CE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6BF5ED4-EA40-41B7-B1A4-17BCCFE80D18}"/>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54CCB-7CDC-4BDA-B67C-C10633DED13A}"/>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7AD76CC-418D-4EEB-95DC-89C416E27A2E}"/>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CFF694D-FD5E-4918-8D78-9EAE6DDFEA30}"/>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1CEB2B91-BDF7-47D1-95C2-10CE07F731D6}"/>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70782786"/>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388935" y="2299496"/>
            <a:ext cx="6943914"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err="1">
                <a:ln>
                  <a:noFill/>
                </a:ln>
                <a:solidFill>
                  <a:srgbClr val="008272"/>
                </a:solidFill>
                <a:latin typeface="Segoe UI"/>
              </a:rPr>
              <a:t>PERsonalized</a:t>
            </a:r>
            <a:r>
              <a:rPr lang="en-US" sz="4400" b="1" cap="all" spc="100" dirty="0">
                <a:ln>
                  <a:noFill/>
                </a:ln>
                <a:solidFill>
                  <a:srgbClr val="008272"/>
                </a:solidFill>
                <a:latin typeface="Segoe UI"/>
              </a:rPr>
              <a:t> buyer experiences &amp;</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a:ln>
                  <a:noFill/>
                </a:ln>
                <a:solidFill>
                  <a:srgbClr val="008272"/>
                </a:solidFill>
                <a:latin typeface="Segoe UI"/>
              </a:rPr>
              <a:t>Build relationships at scale</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438512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1" y="-2299"/>
            <a:ext cx="6349959" cy="6860299"/>
            <a:chOff x="-1" y="-2299"/>
            <a:chExt cx="6349959"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349947"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1" y="3792428"/>
              <a:ext cx="6349959"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146413" y="4587368"/>
              <a:ext cx="6139737" cy="2032862"/>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endPar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Personalize buyer experiences</a:t>
              </a:r>
            </a:p>
            <a:p>
              <a:pPr marL="0" marR="0" lvl="0" indent="0" algn="l" defTabSz="807231" rtl="0" eaLnBrk="1" fontAlgn="auto" latinLnBrk="0" hangingPunct="1">
                <a:lnSpc>
                  <a:spcPct val="100000"/>
                </a:lnSpc>
                <a:spcBef>
                  <a:spcPct val="0"/>
                </a:spcBef>
                <a:spcAft>
                  <a:spcPts val="0"/>
                </a:spcAft>
                <a:buClrTx/>
                <a:buSzTx/>
                <a:buFontTx/>
                <a:buNone/>
                <a:tabLst/>
                <a:defRPr/>
              </a:pPr>
              <a:r>
                <a:rPr lang="en-US" sz="3400" dirty="0">
                  <a:solidFill>
                    <a:srgbClr val="FFFFFF"/>
                  </a:solidFill>
                  <a:latin typeface="Segoe UI Semibold"/>
                </a:rPr>
                <a:t>&amp; B</a:t>
              </a:r>
              <a:r>
                <a:rPr kumimoji="0" lang="en-US" sz="3400" b="0" i="0" u="none" strike="noStrike" kern="1200" cap="none" spc="0" normalizeH="0" baseline="0" noProof="0" dirty="0" err="1">
                  <a:ln w="3175">
                    <a:noFill/>
                  </a:ln>
                  <a:solidFill>
                    <a:srgbClr val="FFFFFF"/>
                  </a:solidFill>
                  <a:effectLst/>
                  <a:uLnTx/>
                  <a:uFillTx/>
                  <a:latin typeface="Segoe UI Semibold"/>
                  <a:ea typeface="+mn-ea"/>
                  <a:cs typeface="Segoe UI" pitchFamily="34" charset="0"/>
                </a:rPr>
                <a:t>uild</a:t>
              </a: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 relationship at scale </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306056" y="183964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3057" y="3449528"/>
              <a:ext cx="725366" cy="685800"/>
            </a:xfrm>
            <a:prstGeom prst="rect">
              <a:avLst/>
            </a:prstGeom>
          </p:spPr>
        </p:pic>
      </p:grpSp>
      <p:cxnSp>
        <p:nvCxnSpPr>
          <p:cNvPr id="17" name="Straight Connector 16">
            <a:extLst>
              <a:ext uri="{FF2B5EF4-FFF2-40B4-BE49-F238E27FC236}">
                <a16:creationId xmlns:a16="http://schemas.microsoft.com/office/drawing/2014/main" id="{1284FCAD-129A-42C3-AE22-B13D146629F7}"/>
              </a:ext>
            </a:extLst>
          </p:cNvPr>
          <p:cNvCxnSpPr>
            <a:cxnSpLocks/>
          </p:cNvCxnSpPr>
          <p:nvPr/>
        </p:nvCxnSpPr>
        <p:spPr>
          <a:xfrm>
            <a:off x="6957704" y="2259338"/>
            <a:ext cx="0" cy="3519457"/>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BFF567B-7988-402C-BE11-8D2A794D11CC}"/>
              </a:ext>
            </a:extLst>
          </p:cNvPr>
          <p:cNvSpPr/>
          <p:nvPr/>
        </p:nvSpPr>
        <p:spPr bwMode="auto">
          <a:xfrm>
            <a:off x="6863325" y="2179361"/>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68F7534-4D1B-41BF-A448-7C4B853AFB74}"/>
              </a:ext>
            </a:extLst>
          </p:cNvPr>
          <p:cNvSpPr/>
          <p:nvPr/>
        </p:nvSpPr>
        <p:spPr bwMode="auto">
          <a:xfrm>
            <a:off x="6863325" y="3169295"/>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788C913F-741E-4ECB-9145-E9A1B070CAAD}"/>
              </a:ext>
            </a:extLst>
          </p:cNvPr>
          <p:cNvSpPr/>
          <p:nvPr/>
        </p:nvSpPr>
        <p:spPr bwMode="auto">
          <a:xfrm>
            <a:off x="6863325" y="439075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B75AF92-267E-4110-8016-6B1A8BEC28AF}"/>
              </a:ext>
            </a:extLst>
          </p:cNvPr>
          <p:cNvSpPr/>
          <p:nvPr/>
        </p:nvSpPr>
        <p:spPr bwMode="auto">
          <a:xfrm>
            <a:off x="6863325" y="5603044"/>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F71946B-BB4F-46FC-8C99-BA177A2D15E0}"/>
              </a:ext>
            </a:extLst>
          </p:cNvPr>
          <p:cNvSpPr/>
          <p:nvPr/>
        </p:nvSpPr>
        <p:spPr bwMode="auto">
          <a:xfrm>
            <a:off x="7472943" y="127085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Improve conversion and win rates with lead and opportunity scoring based on advanced scoring models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Enable smart selling with actionable insights and AI-driven next best action recommendations</a:t>
            </a: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defTabSz="932472" fontAlgn="base">
              <a:defRPr/>
            </a:pPr>
            <a:r>
              <a:rPr lang="en-US" sz="2000" dirty="0">
                <a:solidFill>
                  <a:srgbClr val="3C3C41"/>
                </a:solidFill>
                <a:ea typeface="Segoe UI" pitchFamily="34" charset="0"/>
                <a:cs typeface="Segoe UI" pitchFamily="34" charset="0"/>
              </a:rPr>
              <a:t>Enhance sales productivity, find stakeholders &amp; decision-makers with connected tools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Enhance buying and sales experience by showcasing products with </a:t>
            </a:r>
            <a:b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mixed-reality</a:t>
            </a:r>
          </a:p>
        </p:txBody>
      </p:sp>
    </p:spTree>
    <p:extLst>
      <p:ext uri="{BB962C8B-B14F-4D97-AF65-F5344CB8AC3E}">
        <p14:creationId xmlns:p14="http://schemas.microsoft.com/office/powerpoint/2010/main" val="206134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23" grpId="0" animBg="1"/>
      <p:bldP spid="24"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4" name="Picture 3"/>
          <p:cNvPicPr>
            <a:picLocks noChangeAspect="1"/>
          </p:cNvPicPr>
          <p:nvPr/>
        </p:nvPicPr>
        <p:blipFill rotWithShape="1">
          <a:blip r:embed="rId3"/>
          <a:srcRect r="942" b="3538"/>
          <a:stretch/>
        </p:blipFill>
        <p:spPr>
          <a:xfrm>
            <a:off x="5307690" y="2118272"/>
            <a:ext cx="6003313" cy="2128052"/>
          </a:xfrm>
          <a:prstGeom prst="rect">
            <a:avLst/>
          </a:prstGeom>
          <a:ln w="3175">
            <a:solidFill>
              <a:schemeClr val="tx1">
                <a:lumMod val="40000"/>
                <a:lumOff val="60000"/>
              </a:schemeClr>
            </a:solidFill>
          </a:ln>
        </p:spPr>
      </p:pic>
      <p:pic>
        <p:nvPicPr>
          <p:cNvPr id="5122" name="Picture 2" descr="https://docs.microsoft.com/en-us/dynamics365/ai/sales/media/my-open-opportunity-score-view.png"/>
          <p:cNvPicPr>
            <a:picLocks noChangeAspect="1" noChangeArrowheads="1"/>
          </p:cNvPicPr>
          <p:nvPr/>
        </p:nvPicPr>
        <p:blipFill rotWithShape="1">
          <a:blip r:embed="rId4">
            <a:extLst>
              <a:ext uri="{28A0092B-C50C-407E-A947-70E740481C1C}">
                <a14:useLocalDpi xmlns:a14="http://schemas.microsoft.com/office/drawing/2010/main" val="0"/>
              </a:ext>
            </a:extLst>
          </a:blip>
          <a:srcRect r="1182" b="2089"/>
          <a:stretch/>
        </p:blipFill>
        <p:spPr bwMode="auto">
          <a:xfrm>
            <a:off x="6050701" y="3635083"/>
            <a:ext cx="6141299" cy="1688480"/>
          </a:xfrm>
          <a:prstGeom prst="rect">
            <a:avLst/>
          </a:prstGeom>
          <a:noFill/>
          <a:ln w="3175">
            <a:solidFill>
              <a:schemeClr val="tx1">
                <a:lumMod val="40000"/>
                <a:lumOff val="60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B5B32E6-3924-45CC-828E-51241139D78B}"/>
              </a:ext>
            </a:extLst>
          </p:cNvPr>
          <p:cNvSpPr/>
          <p:nvPr/>
        </p:nvSpPr>
        <p:spPr bwMode="auto">
          <a:xfrm>
            <a:off x="374904" y="2921000"/>
            <a:ext cx="4719610"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Scoring model to generate scores and to identify and prioritize leads that have more chances of converting into opportunities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Provides a list of leads with different parameters including lead score, lead grade, and lead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the list of opportunities with different parameters, including opportunity score, opportunity grade, and opportunity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Predictive opportunity scoring model to focus sales efforts on opportunities that are more likely to convert into deals</a:t>
            </a:r>
          </a:p>
          <a:p>
            <a:pPr marL="171450" indent="-171450">
              <a:buFont typeface="Arial" panose="020B0604020202020204" pitchFamily="34" charset="0"/>
              <a:buChar char="•"/>
            </a:pPr>
            <a:endParaRPr lang="en-US" sz="1200">
              <a:solidFill>
                <a:schemeClr val="tx1"/>
              </a:solidFill>
            </a:endParaRPr>
          </a:p>
        </p:txBody>
      </p:sp>
      <p:sp>
        <p:nvSpPr>
          <p:cNvPr id="11" name="TextBox 10">
            <a:extLst>
              <a:ext uri="{FF2B5EF4-FFF2-40B4-BE49-F238E27FC236}">
                <a16:creationId xmlns:a16="http://schemas.microsoft.com/office/drawing/2014/main" id="{6F1F5CAF-7FC8-4D71-AD42-830A5B372BD3}"/>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Predictive scoring</a:t>
            </a:r>
          </a:p>
        </p:txBody>
      </p:sp>
      <p:grpSp>
        <p:nvGrpSpPr>
          <p:cNvPr id="7" name="Group 6">
            <a:extLst>
              <a:ext uri="{FF2B5EF4-FFF2-40B4-BE49-F238E27FC236}">
                <a16:creationId xmlns:a16="http://schemas.microsoft.com/office/drawing/2014/main" id="{684C2E32-9027-4C86-84F4-411FE2DA8FE7}"/>
              </a:ext>
            </a:extLst>
          </p:cNvPr>
          <p:cNvGrpSpPr/>
          <p:nvPr/>
        </p:nvGrpSpPr>
        <p:grpSpPr>
          <a:xfrm>
            <a:off x="321553" y="401445"/>
            <a:ext cx="672112" cy="672822"/>
            <a:chOff x="10289576" y="2367241"/>
            <a:chExt cx="672112" cy="672822"/>
          </a:xfrm>
        </p:grpSpPr>
        <p:sp>
          <p:nvSpPr>
            <p:cNvPr id="8" name="Oval 7">
              <a:extLst>
                <a:ext uri="{FF2B5EF4-FFF2-40B4-BE49-F238E27FC236}">
                  <a16:creationId xmlns:a16="http://schemas.microsoft.com/office/drawing/2014/main" id="{4D03AB6B-6233-4DAE-82CB-8A3B8B67A46D}"/>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9" name="Group 8">
              <a:extLst>
                <a:ext uri="{FF2B5EF4-FFF2-40B4-BE49-F238E27FC236}">
                  <a16:creationId xmlns:a16="http://schemas.microsoft.com/office/drawing/2014/main" id="{CA238AC2-02FC-4159-9DD3-B1624A3B5E7E}"/>
                </a:ext>
              </a:extLst>
            </p:cNvPr>
            <p:cNvGrpSpPr/>
            <p:nvPr/>
          </p:nvGrpSpPr>
          <p:grpSpPr>
            <a:xfrm>
              <a:off x="10403126" y="2481135"/>
              <a:ext cx="445012" cy="445034"/>
              <a:chOff x="4216426" y="3040063"/>
              <a:chExt cx="952500" cy="952548"/>
            </a:xfrm>
          </p:grpSpPr>
          <p:sp>
            <p:nvSpPr>
              <p:cNvPr id="12" name="Freeform: Shape 11">
                <a:extLst>
                  <a:ext uri="{FF2B5EF4-FFF2-40B4-BE49-F238E27FC236}">
                    <a16:creationId xmlns:a16="http://schemas.microsoft.com/office/drawing/2014/main" id="{456C2AE7-101C-4458-8A55-CD0989B0A279}"/>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D96444E3-A951-4AC8-95A4-6B2DD317719A}"/>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A26184A9-5679-4AA2-84FE-A8B2043DDC6E}"/>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6863AB99-552C-4524-B41E-10C4F3A21979}"/>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1D111826-36FA-44CF-863C-AF8F1F233E6C}"/>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7" name="Rectangle 16">
            <a:extLst>
              <a:ext uri="{FF2B5EF4-FFF2-40B4-BE49-F238E27FC236}">
                <a16:creationId xmlns:a16="http://schemas.microsoft.com/office/drawing/2014/main" id="{E2213BA0-FF5C-4106-876D-23EA42D5A4D2}"/>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Lead scoring</a:t>
            </a:r>
          </a:p>
        </p:txBody>
      </p:sp>
    </p:spTree>
    <p:extLst>
      <p:ext uri="{BB962C8B-B14F-4D97-AF65-F5344CB8AC3E}">
        <p14:creationId xmlns:p14="http://schemas.microsoft.com/office/powerpoint/2010/main" val="297182408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2" name="Picture 2" descr="https://docs.microsoft.com/en-us/business-applications-release-notes/april18/linkedin-sales-navigator/media/linkedin-sales-navigator-snap-controls-on-form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86" y="1343809"/>
            <a:ext cx="5556914" cy="45356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6FC88DE-4AF1-4D69-AB27-096C6B19319C}"/>
              </a:ext>
            </a:extLst>
          </p:cNvPr>
          <p:cNvSpPr/>
          <p:nvPr/>
        </p:nvSpPr>
        <p:spPr bwMode="auto">
          <a:xfrm>
            <a:off x="374904" y="3409597"/>
            <a:ext cx="4895596"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Get profiles and data integrated in Dynamics 365 for Marketing, including related leads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Understand what customers are interested in through the content they share on LinkedIn</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Receive alerts in real time when leads change jobs, connect with someone in their network, or are mentioned in the news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based on a customer and their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Send InMail, messages, and customized connection requests from Dynamics 365</a:t>
            </a:r>
          </a:p>
          <a:p>
            <a:pPr marL="171450" indent="-171450">
              <a:buFont typeface="Arial" panose="020B0604020202020204" pitchFamily="34" charset="0"/>
              <a:buChar char="•"/>
            </a:pPr>
            <a:endParaRPr lang="en-US" sz="1200">
              <a:solidFill>
                <a:schemeClr val="tx1"/>
              </a:solidFill>
            </a:endParaRPr>
          </a:p>
        </p:txBody>
      </p:sp>
      <p:sp>
        <p:nvSpPr>
          <p:cNvPr id="13" name="TextBox 12">
            <a:extLst>
              <a:ext uri="{FF2B5EF4-FFF2-40B4-BE49-F238E27FC236}">
                <a16:creationId xmlns:a16="http://schemas.microsoft.com/office/drawing/2014/main" id="{F73C1B0F-2D71-425C-8A45-FD58A9159DD8}"/>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a:solidFill>
                  <a:schemeClr val="tx2"/>
                </a:solidFill>
                <a:latin typeface="+mj-lt"/>
              </a:rPr>
              <a:t>LinkedIn Sales Navigator:</a:t>
            </a:r>
          </a:p>
          <a:p>
            <a:pPr>
              <a:lnSpc>
                <a:spcPct val="90000"/>
              </a:lnSpc>
              <a:spcAft>
                <a:spcPts val="600"/>
              </a:spcAft>
            </a:pPr>
            <a:r>
              <a:rPr lang="en-US" sz="2800" b="1">
                <a:solidFill>
                  <a:srgbClr val="3C3C41"/>
                </a:solidFill>
                <a:latin typeface="Segoe UI Semibold"/>
                <a:cs typeface="Segoe UI" panose="020B0502040204020203" pitchFamily="34" charset="0"/>
              </a:rPr>
              <a:t>Understand your audience</a:t>
            </a:r>
          </a:p>
        </p:txBody>
      </p:sp>
      <p:sp>
        <p:nvSpPr>
          <p:cNvPr id="19" name="Rectangle 18">
            <a:extLst>
              <a:ext uri="{FF2B5EF4-FFF2-40B4-BE49-F238E27FC236}">
                <a16:creationId xmlns:a16="http://schemas.microsoft.com/office/drawing/2014/main" id="{A7AA1E0A-B0EF-4901-BDA3-CBC5B9F55CA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20" name="Group 19">
            <a:extLst>
              <a:ext uri="{FF2B5EF4-FFF2-40B4-BE49-F238E27FC236}">
                <a16:creationId xmlns:a16="http://schemas.microsoft.com/office/drawing/2014/main" id="{3161BD98-C5B1-44AE-BD13-DA81A2B6BE26}"/>
              </a:ext>
            </a:extLst>
          </p:cNvPr>
          <p:cNvGrpSpPr/>
          <p:nvPr/>
        </p:nvGrpSpPr>
        <p:grpSpPr>
          <a:xfrm>
            <a:off x="321553" y="401494"/>
            <a:ext cx="672112" cy="672822"/>
            <a:chOff x="9301423" y="3229894"/>
            <a:chExt cx="672112" cy="672822"/>
          </a:xfrm>
        </p:grpSpPr>
        <p:sp>
          <p:nvSpPr>
            <p:cNvPr id="21" name="Oval 20">
              <a:extLst>
                <a:ext uri="{FF2B5EF4-FFF2-40B4-BE49-F238E27FC236}">
                  <a16:creationId xmlns:a16="http://schemas.microsoft.com/office/drawing/2014/main" id="{42CE4237-711B-494D-BD71-2B9DC80CB80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C88772F5-7135-44BD-950F-D15A89E9DFA8}"/>
                </a:ext>
              </a:extLst>
            </p:cNvPr>
            <p:cNvGrpSpPr/>
            <p:nvPr/>
          </p:nvGrpSpPr>
          <p:grpSpPr>
            <a:xfrm>
              <a:off x="9398391" y="3423453"/>
              <a:ext cx="478177" cy="285705"/>
              <a:chOff x="1844179" y="2538502"/>
              <a:chExt cx="230645" cy="138605"/>
            </a:xfrm>
          </p:grpSpPr>
          <p:sp>
            <p:nvSpPr>
              <p:cNvPr id="23" name="Freeform: Shape 22">
                <a:extLst>
                  <a:ext uri="{FF2B5EF4-FFF2-40B4-BE49-F238E27FC236}">
                    <a16:creationId xmlns:a16="http://schemas.microsoft.com/office/drawing/2014/main" id="{D641A700-404D-4F7A-892F-FE820E36F2E2}"/>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B199433-54BB-4E0E-B37D-61DB6BFA855F}"/>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1AC5FC94-CD10-4541-9B4A-C34C03D2FC08}"/>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D24935C-DC8A-4995-AAF4-641C128CE511}"/>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C148886-8D16-40F7-82A9-29C642A2DEE1}"/>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CA6015B-B59C-4DDE-8AB7-9BB36BDD8446}"/>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811D6E-1DAE-4917-AE47-4ECFAAFE8AAE}"/>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52CF170D-BDF7-42B0-877E-D5392767AD7C}"/>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79398967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1830848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14770" y="1498600"/>
            <a:ext cx="7177230" cy="4045967"/>
          </a:xfrm>
          <a:prstGeom prst="rect">
            <a:avLst/>
          </a:prstGeom>
          <a:ln w="3175">
            <a:solidFill>
              <a:schemeClr val="tx1">
                <a:lumMod val="40000"/>
                <a:lumOff val="60000"/>
              </a:schemeClr>
            </a:solidFill>
          </a:ln>
        </p:spPr>
      </p:pic>
      <p:grpSp>
        <p:nvGrpSpPr>
          <p:cNvPr id="5" name="Group 4">
            <a:extLst>
              <a:ext uri="{FF2B5EF4-FFF2-40B4-BE49-F238E27FC236}">
                <a16:creationId xmlns:a16="http://schemas.microsoft.com/office/drawing/2014/main" id="{376F96F4-2DED-4650-9531-0CC3D336B3BB}"/>
              </a:ext>
            </a:extLst>
          </p:cNvPr>
          <p:cNvGrpSpPr/>
          <p:nvPr/>
        </p:nvGrpSpPr>
        <p:grpSpPr>
          <a:xfrm>
            <a:off x="10766099" y="3406140"/>
            <a:ext cx="1476934" cy="2953702"/>
            <a:chOff x="11079778" y="3406140"/>
            <a:chExt cx="1476934" cy="2953702"/>
          </a:xfrm>
        </p:grpSpPr>
        <p:pic>
          <p:nvPicPr>
            <p:cNvPr id="7" name="Picture 6">
              <a:extLst>
                <a:ext uri="{FF2B5EF4-FFF2-40B4-BE49-F238E27FC236}">
                  <a16:creationId xmlns:a16="http://schemas.microsoft.com/office/drawing/2014/main" id="{BBFAD6E2-D710-4C4A-A202-A312A64C114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9927" r="89969"/>
                      </a14:imgEffect>
                    </a14:imgLayer>
                  </a14:imgProps>
                </a:ext>
              </a:extLst>
            </a:blip>
            <a:srcRect l="67077" t="17415" r="14641" b="19990"/>
            <a:stretch/>
          </p:blipFill>
          <p:spPr>
            <a:xfrm>
              <a:off x="11099006" y="3429000"/>
              <a:ext cx="1457706" cy="2930842"/>
            </a:xfrm>
            <a:prstGeom prst="rect">
              <a:avLst/>
            </a:prstGeom>
          </p:spPr>
        </p:pic>
        <p:sp>
          <p:nvSpPr>
            <p:cNvPr id="3" name="Rectangle 2">
              <a:extLst>
                <a:ext uri="{FF2B5EF4-FFF2-40B4-BE49-F238E27FC236}">
                  <a16:creationId xmlns:a16="http://schemas.microsoft.com/office/drawing/2014/main" id="{4FBA3A63-C80A-4DE8-B6BE-13608E1C2717}"/>
                </a:ext>
              </a:extLst>
            </p:cNvPr>
            <p:cNvSpPr/>
            <p:nvPr/>
          </p:nvSpPr>
          <p:spPr bwMode="auto">
            <a:xfrm rot="2854220">
              <a:off x="11098590" y="3387328"/>
              <a:ext cx="45719" cy="83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6CB84D58-66CD-4F64-AA2B-FE1CBBE5CE43}"/>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Use Assistant Studio to enforce best practices and guide sellers along a path to close deals faster and increase revenue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to move sales relationships forward based on customer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Analyze conversations across multiple channels with Conversation Intelligence to give sellers insights about how to improve over time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Even access your Sales Hub data and get action recommendations while you're on the go using Dynamics 365 Teams app on your mobile device</a:t>
            </a:r>
          </a:p>
          <a:p>
            <a:pPr marL="171450" indent="-171450">
              <a:buFont typeface="Arial" panose="020B0604020202020204" pitchFamily="34" charset="0"/>
              <a:buChar char="•"/>
            </a:pPr>
            <a:endParaRPr lang="en-US" sz="1200">
              <a:solidFill>
                <a:schemeClr val="tx1"/>
              </a:solidFill>
            </a:endParaRPr>
          </a:p>
        </p:txBody>
      </p:sp>
      <p:sp>
        <p:nvSpPr>
          <p:cNvPr id="10" name="TextBox 9">
            <a:extLst>
              <a:ext uri="{FF2B5EF4-FFF2-40B4-BE49-F238E27FC236}">
                <a16:creationId xmlns:a16="http://schemas.microsoft.com/office/drawing/2014/main" id="{A1DE6E8D-7DCD-41CD-96CA-E9416D18366B}"/>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dirty="0">
                <a:solidFill>
                  <a:schemeClr val="tx2"/>
                </a:solidFill>
                <a:latin typeface="+mj-lt"/>
              </a:rPr>
              <a:t>Dynamics 365 Sales Insights and Teams:</a:t>
            </a:r>
          </a:p>
          <a:p>
            <a:pPr>
              <a:lnSpc>
                <a:spcPct val="90000"/>
              </a:lnSpc>
              <a:spcAft>
                <a:spcPts val="600"/>
              </a:spcAft>
            </a:pPr>
            <a:r>
              <a:rPr lang="en-US" sz="2800" b="1" dirty="0">
                <a:solidFill>
                  <a:srgbClr val="3C3C41"/>
                </a:solidFill>
                <a:latin typeface="Segoe UI Semibold"/>
                <a:cs typeface="Segoe UI" panose="020B0502040204020203" pitchFamily="34" charset="0"/>
              </a:rPr>
              <a:t>Action recommendations</a:t>
            </a:r>
          </a:p>
        </p:txBody>
      </p:sp>
      <p:sp>
        <p:nvSpPr>
          <p:cNvPr id="2" name="Rectangle 1">
            <a:extLst>
              <a:ext uri="{FF2B5EF4-FFF2-40B4-BE49-F238E27FC236}">
                <a16:creationId xmlns:a16="http://schemas.microsoft.com/office/drawing/2014/main" id="{C2D01C9C-FC5F-4912-9404-7E51AC5CFB06}"/>
              </a:ext>
            </a:extLst>
          </p:cNvPr>
          <p:cNvSpPr/>
          <p:nvPr/>
        </p:nvSpPr>
        <p:spPr bwMode="auto">
          <a:xfrm rot="2255342">
            <a:off x="10487623" y="6307454"/>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487D13-3CDA-42C8-892D-C2A48A5423C6}"/>
              </a:ext>
            </a:extLst>
          </p:cNvPr>
          <p:cNvSpPr/>
          <p:nvPr/>
        </p:nvSpPr>
        <p:spPr bwMode="auto">
          <a:xfrm>
            <a:off x="10828863" y="6345557"/>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1E9044-50FE-4C18-913A-BA2DDB080E81}"/>
              </a:ext>
            </a:extLst>
          </p:cNvPr>
          <p:cNvSpPr/>
          <p:nvPr/>
        </p:nvSpPr>
        <p:spPr bwMode="auto">
          <a:xfrm rot="3162083">
            <a:off x="10405411" y="6215539"/>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75DAE4-0A96-44BF-A1F3-077EA5E31961}"/>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14" name="Group 13">
            <a:extLst>
              <a:ext uri="{FF2B5EF4-FFF2-40B4-BE49-F238E27FC236}">
                <a16:creationId xmlns:a16="http://schemas.microsoft.com/office/drawing/2014/main" id="{B5A05179-C19E-46E6-BAC3-75B48E6835ED}"/>
              </a:ext>
            </a:extLst>
          </p:cNvPr>
          <p:cNvGrpSpPr/>
          <p:nvPr/>
        </p:nvGrpSpPr>
        <p:grpSpPr>
          <a:xfrm>
            <a:off x="321553" y="401494"/>
            <a:ext cx="672112" cy="672822"/>
            <a:chOff x="9301423" y="3229894"/>
            <a:chExt cx="672112" cy="672822"/>
          </a:xfrm>
        </p:grpSpPr>
        <p:sp>
          <p:nvSpPr>
            <p:cNvPr id="15" name="Oval 14">
              <a:extLst>
                <a:ext uri="{FF2B5EF4-FFF2-40B4-BE49-F238E27FC236}">
                  <a16:creationId xmlns:a16="http://schemas.microsoft.com/office/drawing/2014/main" id="{64C16C1A-9FD4-4D87-9BB0-65392E7C1821}"/>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3951EAA1-C152-4B75-AED2-747456E63686}"/>
                </a:ext>
              </a:extLst>
            </p:cNvPr>
            <p:cNvGrpSpPr/>
            <p:nvPr/>
          </p:nvGrpSpPr>
          <p:grpSpPr>
            <a:xfrm>
              <a:off x="9398391" y="3423453"/>
              <a:ext cx="478177" cy="285705"/>
              <a:chOff x="1844179" y="2538502"/>
              <a:chExt cx="230645" cy="138605"/>
            </a:xfrm>
          </p:grpSpPr>
          <p:sp>
            <p:nvSpPr>
              <p:cNvPr id="17" name="Freeform: Shape 16">
                <a:extLst>
                  <a:ext uri="{FF2B5EF4-FFF2-40B4-BE49-F238E27FC236}">
                    <a16:creationId xmlns:a16="http://schemas.microsoft.com/office/drawing/2014/main" id="{0667D94F-FC41-409C-909C-27F18AA57C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C20D6BF-3E8D-4CDC-9DA4-3DD9D1A65E3D}"/>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CF006EB-E873-479F-9D67-B00E5482BF8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F335ED7-6EAA-49E7-9F65-6B7A97305E08}"/>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B1508B3-A6C3-4A8E-B13A-3FE1B545C4B2}"/>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27D7715-82D9-4670-9065-2D375DA20089}"/>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287EB20A-FA3B-493D-91C6-2B5F7D730DBD}"/>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4AB034F-A486-48A8-BC72-B7004601727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22091483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5185048" y="1610125"/>
            <a:ext cx="5857875" cy="2886075"/>
          </a:xfrm>
          <a:prstGeom prst="rect">
            <a:avLst/>
          </a:prstGeom>
          <a:ln w="3175">
            <a:solidFill>
              <a:schemeClr val="tx1">
                <a:lumMod val="40000"/>
                <a:lumOff val="60000"/>
              </a:schemeClr>
            </a:solidFill>
          </a:ln>
        </p:spPr>
      </p:pic>
      <p:pic>
        <p:nvPicPr>
          <p:cNvPr id="6" name="Picture 5"/>
          <p:cNvPicPr>
            <a:picLocks noChangeAspect="1"/>
          </p:cNvPicPr>
          <p:nvPr/>
        </p:nvPicPr>
        <p:blipFill rotWithShape="1">
          <a:blip r:embed="rId4"/>
          <a:srcRect l="2857" t="3024" r="1720" b="2290"/>
          <a:stretch/>
        </p:blipFill>
        <p:spPr>
          <a:xfrm>
            <a:off x="9210806" y="3365795"/>
            <a:ext cx="2981194" cy="2705622"/>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41247FEE-5268-4020-8975-8BBB0DCF0D8F}"/>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The Who Knows Whom features calculates relationships from the communication and collaboration patterns of users in your Microsoft Exchange environment</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Provides you with details such as colleague names and email addresses who know the lead and can introduce leads or contacts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This feature is available in contact and lead forms. When you open a lead or contact and select the Sales Insights view, the Who Knows Whom tile is displayed</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Increase sales performance to improve lead-to-opportunity conversion rates and help close more deals</a:t>
            </a:r>
          </a:p>
        </p:txBody>
      </p:sp>
      <p:sp>
        <p:nvSpPr>
          <p:cNvPr id="11" name="TextBox 10">
            <a:extLst>
              <a:ext uri="{FF2B5EF4-FFF2-40B4-BE49-F238E27FC236}">
                <a16:creationId xmlns:a16="http://schemas.microsoft.com/office/drawing/2014/main" id="{AEC53344-AC2F-42B8-AB04-574CEC06F2B4}"/>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Who Knows Whom</a:t>
            </a:r>
          </a:p>
        </p:txBody>
      </p:sp>
      <p:sp>
        <p:nvSpPr>
          <p:cNvPr id="7" name="Rectangle 6">
            <a:extLst>
              <a:ext uri="{FF2B5EF4-FFF2-40B4-BE49-F238E27FC236}">
                <a16:creationId xmlns:a16="http://schemas.microsoft.com/office/drawing/2014/main" id="{1E4DEE2E-8120-4573-8985-D77D8FD88D14}"/>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8" name="Group 7">
            <a:extLst>
              <a:ext uri="{FF2B5EF4-FFF2-40B4-BE49-F238E27FC236}">
                <a16:creationId xmlns:a16="http://schemas.microsoft.com/office/drawing/2014/main" id="{A7798320-E515-403D-B53F-5DF4666F435A}"/>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07B1C1FB-278B-429D-8998-FB705D350546}"/>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E5AA3A8E-D64D-4265-B737-E0ACB7F22446}"/>
                </a:ext>
              </a:extLst>
            </p:cNvPr>
            <p:cNvGrpSpPr/>
            <p:nvPr/>
          </p:nvGrpSpPr>
          <p:grpSpPr>
            <a:xfrm>
              <a:off x="9398391" y="3423453"/>
              <a:ext cx="478177" cy="285705"/>
              <a:chOff x="1844179" y="2538502"/>
              <a:chExt cx="230645" cy="138605"/>
            </a:xfrm>
          </p:grpSpPr>
          <p:sp>
            <p:nvSpPr>
              <p:cNvPr id="13" name="Freeform: Shape 12">
                <a:extLst>
                  <a:ext uri="{FF2B5EF4-FFF2-40B4-BE49-F238E27FC236}">
                    <a16:creationId xmlns:a16="http://schemas.microsoft.com/office/drawing/2014/main" id="{413F9256-791E-4304-BEA0-2CDE73F1B2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1E655FB6-8C37-41D4-9AB4-FD63A79D0E6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3EC54CC-8051-4128-BC3D-C1BA890EEC35}"/>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88D0A16-7CF0-4838-9165-AF35E31A32D2}"/>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B411D8-208C-4AAC-AE75-CAA4E90DB28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511CB1-E2C4-4266-806F-E3AC882FED1B}"/>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6196DE9-EDEA-4C8B-8A6C-C2BACE193FE6}"/>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7703299-2B2E-4586-BDA8-06D0CAF72000}"/>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29262601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2" name="Picture 1"/>
          <p:cNvPicPr>
            <a:picLocks noChangeAspect="1"/>
          </p:cNvPicPr>
          <p:nvPr/>
        </p:nvPicPr>
        <p:blipFill rotWithShape="1">
          <a:blip r:embed="rId3"/>
          <a:srcRect r="687" b="3256"/>
          <a:stretch/>
        </p:blipFill>
        <p:spPr>
          <a:xfrm>
            <a:off x="4713293" y="1689313"/>
            <a:ext cx="6240194" cy="2923878"/>
          </a:xfrm>
          <a:prstGeom prst="rect">
            <a:avLst/>
          </a:prstGeom>
          <a:ln w="3175">
            <a:solidFill>
              <a:schemeClr val="tx1">
                <a:lumMod val="40000"/>
                <a:lumOff val="60000"/>
              </a:schemeClr>
            </a:solidFill>
          </a:ln>
        </p:spPr>
      </p:pic>
      <p:pic>
        <p:nvPicPr>
          <p:cNvPr id="5" name="Picture 4"/>
          <p:cNvPicPr>
            <a:picLocks noChangeAspect="1"/>
          </p:cNvPicPr>
          <p:nvPr/>
        </p:nvPicPr>
        <p:blipFill>
          <a:blip r:embed="rId4"/>
          <a:stretch>
            <a:fillRect/>
          </a:stretch>
        </p:blipFill>
        <p:spPr>
          <a:xfrm>
            <a:off x="7139395" y="2974426"/>
            <a:ext cx="5052605" cy="3075971"/>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EDD00A41-AB99-4ED6-8B2F-F086E382D324}"/>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Assemble relevant information from a database to create a graphical display of KPIs, health scores, health trends, and activity histories for contact, opportunity, lead, and account records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The relationship pipeline view in form of a bubble chart displays health, close date, and estimated revenue for your upcoming opportunities</a:t>
            </a:r>
          </a:p>
          <a:p>
            <a:endParaRPr lang="en-US" sz="1200" dirty="0">
              <a:solidFill>
                <a:schemeClr val="tx1"/>
              </a:solidFill>
            </a:endParaRPr>
          </a:p>
        </p:txBody>
      </p:sp>
      <p:sp>
        <p:nvSpPr>
          <p:cNvPr id="11" name="TextBox 10">
            <a:extLst>
              <a:ext uri="{FF2B5EF4-FFF2-40B4-BE49-F238E27FC236}">
                <a16:creationId xmlns:a16="http://schemas.microsoft.com/office/drawing/2014/main" id="{1F8A9AA3-E5A5-4BD7-889A-5671FB4FFC21}"/>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Relationship analytics</a:t>
            </a:r>
          </a:p>
        </p:txBody>
      </p:sp>
      <p:sp>
        <p:nvSpPr>
          <p:cNvPr id="7" name="Rectangle 6">
            <a:extLst>
              <a:ext uri="{FF2B5EF4-FFF2-40B4-BE49-F238E27FC236}">
                <a16:creationId xmlns:a16="http://schemas.microsoft.com/office/drawing/2014/main" id="{3867D478-8CB1-4C65-BD6D-0E7BC689F53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Manage Relationships</a:t>
            </a:r>
          </a:p>
        </p:txBody>
      </p:sp>
      <p:grpSp>
        <p:nvGrpSpPr>
          <p:cNvPr id="21" name="Group 20">
            <a:extLst>
              <a:ext uri="{FF2B5EF4-FFF2-40B4-BE49-F238E27FC236}">
                <a16:creationId xmlns:a16="http://schemas.microsoft.com/office/drawing/2014/main" id="{2AC50731-43E4-48FB-8BE5-CDE467A5159E}"/>
              </a:ext>
            </a:extLst>
          </p:cNvPr>
          <p:cNvGrpSpPr/>
          <p:nvPr/>
        </p:nvGrpSpPr>
        <p:grpSpPr>
          <a:xfrm>
            <a:off x="286291" y="401445"/>
            <a:ext cx="672112" cy="672822"/>
            <a:chOff x="10289576" y="4105225"/>
            <a:chExt cx="672112" cy="672822"/>
          </a:xfrm>
        </p:grpSpPr>
        <p:sp>
          <p:nvSpPr>
            <p:cNvPr id="22" name="Oval 21">
              <a:extLst>
                <a:ext uri="{FF2B5EF4-FFF2-40B4-BE49-F238E27FC236}">
                  <a16:creationId xmlns:a16="http://schemas.microsoft.com/office/drawing/2014/main" id="{500B6AB9-AF53-40F0-B97E-4AC75EE955F9}"/>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3" name="Group 22">
              <a:extLst>
                <a:ext uri="{FF2B5EF4-FFF2-40B4-BE49-F238E27FC236}">
                  <a16:creationId xmlns:a16="http://schemas.microsoft.com/office/drawing/2014/main" id="{73F132C5-9866-444B-8A77-1C6D7E10355B}"/>
                </a:ext>
              </a:extLst>
            </p:cNvPr>
            <p:cNvGrpSpPr/>
            <p:nvPr/>
          </p:nvGrpSpPr>
          <p:grpSpPr>
            <a:xfrm>
              <a:off x="10403057" y="4270310"/>
              <a:ext cx="445151" cy="342653"/>
              <a:chOff x="2666250" y="3114997"/>
              <a:chExt cx="445151" cy="342653"/>
            </a:xfrm>
          </p:grpSpPr>
          <p:sp>
            <p:nvSpPr>
              <p:cNvPr id="24" name="Oval 10">
                <a:extLst>
                  <a:ext uri="{FF2B5EF4-FFF2-40B4-BE49-F238E27FC236}">
                    <a16:creationId xmlns:a16="http://schemas.microsoft.com/office/drawing/2014/main" id="{A5495433-7F1B-4EC4-86CB-EB2629F56DBA}"/>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5" name="Freeform 11">
                <a:extLst>
                  <a:ext uri="{FF2B5EF4-FFF2-40B4-BE49-F238E27FC236}">
                    <a16:creationId xmlns:a16="http://schemas.microsoft.com/office/drawing/2014/main" id="{E800DC55-4B9C-46CE-8635-01EBD9ACB57C}"/>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26" name="Group 25">
                <a:extLst>
                  <a:ext uri="{FF2B5EF4-FFF2-40B4-BE49-F238E27FC236}">
                    <a16:creationId xmlns:a16="http://schemas.microsoft.com/office/drawing/2014/main" id="{7A60084C-4263-4374-BF95-37134E652D32}"/>
                  </a:ext>
                </a:extLst>
              </p:cNvPr>
              <p:cNvGrpSpPr/>
              <p:nvPr/>
            </p:nvGrpSpPr>
            <p:grpSpPr>
              <a:xfrm>
                <a:off x="2666250" y="3172354"/>
                <a:ext cx="130842" cy="240372"/>
                <a:chOff x="2666250" y="3172354"/>
                <a:chExt cx="130842" cy="240372"/>
              </a:xfrm>
            </p:grpSpPr>
            <p:sp>
              <p:nvSpPr>
                <p:cNvPr id="30" name="Oval 6">
                  <a:extLst>
                    <a:ext uri="{FF2B5EF4-FFF2-40B4-BE49-F238E27FC236}">
                      <a16:creationId xmlns:a16="http://schemas.microsoft.com/office/drawing/2014/main" id="{B451B143-AE70-40CA-9AF1-A201784D0EDC}"/>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2" name="Freeform 7">
                  <a:extLst>
                    <a:ext uri="{FF2B5EF4-FFF2-40B4-BE49-F238E27FC236}">
                      <a16:creationId xmlns:a16="http://schemas.microsoft.com/office/drawing/2014/main" id="{A3ED71BA-7DAD-469A-87BA-B26F59C8EB1B}"/>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27" name="Group 26">
                <a:extLst>
                  <a:ext uri="{FF2B5EF4-FFF2-40B4-BE49-F238E27FC236}">
                    <a16:creationId xmlns:a16="http://schemas.microsoft.com/office/drawing/2014/main" id="{B9573A72-8086-429A-A7FF-8A4BD96AA05B}"/>
                  </a:ext>
                </a:extLst>
              </p:cNvPr>
              <p:cNvGrpSpPr/>
              <p:nvPr/>
            </p:nvGrpSpPr>
            <p:grpSpPr>
              <a:xfrm>
                <a:off x="2980559" y="3172354"/>
                <a:ext cx="130842" cy="240372"/>
                <a:chOff x="2980559" y="3172354"/>
                <a:chExt cx="130842" cy="240372"/>
              </a:xfrm>
            </p:grpSpPr>
            <p:sp>
              <p:nvSpPr>
                <p:cNvPr id="28" name="Oval 6">
                  <a:extLst>
                    <a:ext uri="{FF2B5EF4-FFF2-40B4-BE49-F238E27FC236}">
                      <a16:creationId xmlns:a16="http://schemas.microsoft.com/office/drawing/2014/main" id="{B561F9F2-BBCF-434B-953D-345869F2A714}"/>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9" name="Freeform 7">
                  <a:extLst>
                    <a:ext uri="{FF2B5EF4-FFF2-40B4-BE49-F238E27FC236}">
                      <a16:creationId xmlns:a16="http://schemas.microsoft.com/office/drawing/2014/main" id="{B120873D-1B3E-4837-BC29-29D23494B4EC}"/>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spTree>
    <p:extLst>
      <p:ext uri="{BB962C8B-B14F-4D97-AF65-F5344CB8AC3E}">
        <p14:creationId xmlns:p14="http://schemas.microsoft.com/office/powerpoint/2010/main" val="249903686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5559123" y="862663"/>
            <a:ext cx="6264413"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Make insights </a:t>
            </a:r>
            <a:r>
              <a:rPr lang="en-US" sz="4800" b="1" cap="all" spc="100" dirty="0" err="1">
                <a:ln>
                  <a:noFill/>
                </a:ln>
                <a:solidFill>
                  <a:srgbClr val="008272"/>
                </a:solidFill>
                <a:latin typeface="Segoe UI"/>
              </a:rPr>
              <a:t>driveN</a:t>
            </a:r>
            <a:r>
              <a:rPr lang="en-US" sz="4800" b="1" cap="all" spc="100" dirty="0">
                <a:ln>
                  <a:noFill/>
                </a:ln>
                <a:solidFill>
                  <a:srgbClr val="008272"/>
                </a:solidFill>
                <a:latin typeface="Segoe UI"/>
              </a:rPr>
              <a:t> decisions</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Tree>
    <p:extLst>
      <p:ext uri="{BB962C8B-B14F-4D97-AF65-F5344CB8AC3E}">
        <p14:creationId xmlns:p14="http://schemas.microsoft.com/office/powerpoint/2010/main" val="5308541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2299"/>
            <a:ext cx="6096000" cy="6860299"/>
            <a:chOff x="0" y="-2299"/>
            <a:chExt cx="6096000"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095998"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501092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Make insights driven decision</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192928" y="1447120"/>
            <a:ext cx="4875026"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r>
              <a:rPr lang="en-US" sz="2000" dirty="0">
                <a:solidFill>
                  <a:schemeClr val="tx1"/>
                </a:solidFill>
              </a:rPr>
              <a:t>Understand customer needs and provide sellers with valuable feedback by creating and sending surveys to your customers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Learn from your sales calls with conversational intelligence: </a:t>
            </a:r>
            <a:r>
              <a:rPr lang="en-US" sz="2000" dirty="0">
                <a:solidFill>
                  <a:schemeClr val="tx1"/>
                </a:solidFill>
              </a:rPr>
              <a:t>analyze customer emotion, sentiment, conversation content, and speaking style.</a:t>
            </a:r>
            <a:r>
              <a:rPr lang="en-US" sz="2000" dirty="0">
                <a:solidFill>
                  <a:srgbClr val="3C3C41"/>
                </a:solidFill>
                <a:ea typeface="Segoe UI" pitchFamily="34" charset="0"/>
                <a:cs typeface="Segoe UI" pitchFamily="34" charset="0"/>
              </a:rPr>
              <a:t> </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endParaRPr lang="en-US" dirty="0">
              <a:solidFill>
                <a:schemeClr val="tx1"/>
              </a:solidFill>
            </a:endParaRPr>
          </a:p>
          <a:p>
            <a:pPr lvl="0" defTabSz="932472" fontAlgn="base">
              <a:defRPr/>
            </a:pPr>
            <a:r>
              <a:rPr lang="en-US" sz="2000" dirty="0">
                <a:solidFill>
                  <a:schemeClr val="tx1"/>
                </a:solidFill>
              </a:rPr>
              <a:t>Increase sales performance and ramp sellers faster with AI-driven insights</a:t>
            </a:r>
          </a:p>
          <a:p>
            <a:pPr lvl="0" defTabSz="932472" fontAlgn="base">
              <a:defRPr/>
            </a:pP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a:p>
            <a:pPr lvl="0" defTabSz="932472" fontAlgn="base">
              <a:defRPr/>
            </a:pPr>
            <a:r>
              <a:rPr lang="en-US" sz="2000" dirty="0">
                <a:solidFill>
                  <a:schemeClr val="tx1"/>
                </a:solidFill>
              </a:rPr>
              <a:t>Stay ahead of the market with insights that are derived from brand and competitor mentions.</a:t>
            </a: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031" y="3498168"/>
              <a:ext cx="719417" cy="685800"/>
            </a:xfrm>
            <a:prstGeom prst="rect">
              <a:avLst/>
            </a:prstGeom>
          </p:spPr>
        </p:pic>
      </p:grpSp>
      <p:cxnSp>
        <p:nvCxnSpPr>
          <p:cNvPr id="25" name="Straight Connector 24">
            <a:extLst>
              <a:ext uri="{FF2B5EF4-FFF2-40B4-BE49-F238E27FC236}">
                <a16:creationId xmlns:a16="http://schemas.microsoft.com/office/drawing/2014/main" id="{37B45F44-360F-4F8B-AEA3-4632054ED3D5}"/>
              </a:ext>
            </a:extLst>
          </p:cNvPr>
          <p:cNvCxnSpPr>
            <a:cxnSpLocks/>
            <a:endCxn id="31" idx="4"/>
          </p:cNvCxnSpPr>
          <p:nvPr/>
        </p:nvCxnSpPr>
        <p:spPr>
          <a:xfrm>
            <a:off x="6957704" y="2259338"/>
            <a:ext cx="0" cy="3625899"/>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183C9BA-FDFA-4C55-9066-DC6AFC7C2CEA}"/>
              </a:ext>
            </a:extLst>
          </p:cNvPr>
          <p:cNvSpPr/>
          <p:nvPr/>
        </p:nvSpPr>
        <p:spPr bwMode="auto">
          <a:xfrm>
            <a:off x="6863325" y="21453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A8004AD-37A7-41B1-84DF-AE57AC49D72C}"/>
              </a:ext>
            </a:extLst>
          </p:cNvPr>
          <p:cNvSpPr/>
          <p:nvPr/>
        </p:nvSpPr>
        <p:spPr bwMode="auto">
          <a:xfrm>
            <a:off x="6863325" y="3226487"/>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AFC440EC-F614-42E3-AEE7-C1DDD118BF87}"/>
              </a:ext>
            </a:extLst>
          </p:cNvPr>
          <p:cNvSpPr/>
          <p:nvPr/>
        </p:nvSpPr>
        <p:spPr bwMode="auto">
          <a:xfrm>
            <a:off x="6863325" y="4461483"/>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A7AF2C9-FF9A-4D75-A8C3-62D32B345989}"/>
              </a:ext>
            </a:extLst>
          </p:cNvPr>
          <p:cNvSpPr/>
          <p:nvPr/>
        </p:nvSpPr>
        <p:spPr bwMode="auto">
          <a:xfrm>
            <a:off x="6863325" y="56964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191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animBg="1"/>
      <p:bldP spid="29" grpId="0" animBg="1"/>
      <p:bldP spid="30"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elected image">
            <a:extLst>
              <a:ext uri="{FF2B5EF4-FFF2-40B4-BE49-F238E27FC236}">
                <a16:creationId xmlns:a16="http://schemas.microsoft.com/office/drawing/2014/main" id="{D1E7BD7B-E84D-4358-BBF1-750ADC041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220" y="788264"/>
            <a:ext cx="7318780" cy="510365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3080" name="Picture 8" descr="selected image">
            <a:extLst>
              <a:ext uri="{FF2B5EF4-FFF2-40B4-BE49-F238E27FC236}">
                <a16:creationId xmlns:a16="http://schemas.microsoft.com/office/drawing/2014/main" id="{969E3657-0980-4A7D-8DCA-10B13A702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550" y="7824083"/>
            <a:ext cx="5358026" cy="34791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9485F5D-0DBA-4E48-B69F-24B0CEDF480A}"/>
              </a:ext>
            </a:extLst>
          </p:cNvPr>
          <p:cNvSpPr/>
          <p:nvPr/>
        </p:nvSpPr>
        <p:spPr bwMode="auto">
          <a:xfrm>
            <a:off x="374904" y="3327400"/>
            <a:ext cx="4177863" cy="31291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Understand customer needs better and provide sellers with valuable feedback by creating and sending surveys to your customers</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Distribute surveys by using email, Microsoft Flow, embedding it in web page, or generating a QR code</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Leverage built-in analytics to evaluate responses or create custom analytics using Power BI</a:t>
            </a:r>
          </a:p>
        </p:txBody>
      </p:sp>
      <p:sp>
        <p:nvSpPr>
          <p:cNvPr id="13" name="TextBox 12">
            <a:extLst>
              <a:ext uri="{FF2B5EF4-FFF2-40B4-BE49-F238E27FC236}">
                <a16:creationId xmlns:a16="http://schemas.microsoft.com/office/drawing/2014/main" id="{2B9BBE17-D75B-478B-A516-E90B93DCA9AF}"/>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Forms Pro:</a:t>
            </a:r>
          </a:p>
          <a:p>
            <a:pPr>
              <a:lnSpc>
                <a:spcPct val="90000"/>
              </a:lnSpc>
              <a:spcAft>
                <a:spcPts val="600"/>
              </a:spcAft>
            </a:pPr>
            <a:r>
              <a:rPr lang="en-US" sz="2800" b="1" dirty="0">
                <a:solidFill>
                  <a:srgbClr val="3C3C41"/>
                </a:solidFill>
                <a:latin typeface="Segoe UI Semibold"/>
                <a:cs typeface="Segoe UI" panose="020B0502040204020203" pitchFamily="34" charset="0"/>
              </a:rPr>
              <a:t>Improve your sales process</a:t>
            </a:r>
          </a:p>
        </p:txBody>
      </p:sp>
      <p:sp>
        <p:nvSpPr>
          <p:cNvPr id="7" name="Rectangle 6">
            <a:extLst>
              <a:ext uri="{FF2B5EF4-FFF2-40B4-BE49-F238E27FC236}">
                <a16:creationId xmlns:a16="http://schemas.microsoft.com/office/drawing/2014/main" id="{9FC0FBC7-5722-474C-B55C-640020B4DDFF}"/>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Surveys</a:t>
            </a:r>
          </a:p>
        </p:txBody>
      </p:sp>
      <p:grpSp>
        <p:nvGrpSpPr>
          <p:cNvPr id="8" name="Group 7">
            <a:extLst>
              <a:ext uri="{FF2B5EF4-FFF2-40B4-BE49-F238E27FC236}">
                <a16:creationId xmlns:a16="http://schemas.microsoft.com/office/drawing/2014/main" id="{C4C93048-225B-4A19-B3F4-D233CB908E42}"/>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BF5ACC6D-97E5-4F14-8A7A-DE74A0CAA6CF}"/>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2EE3CCC8-D320-45F4-B70A-889FE41B5A2B}"/>
                </a:ext>
              </a:extLst>
            </p:cNvPr>
            <p:cNvGrpSpPr/>
            <p:nvPr/>
          </p:nvGrpSpPr>
          <p:grpSpPr>
            <a:xfrm>
              <a:off x="9398391" y="3423453"/>
              <a:ext cx="478177" cy="285705"/>
              <a:chOff x="1844179" y="2538502"/>
              <a:chExt cx="230645" cy="138605"/>
            </a:xfrm>
          </p:grpSpPr>
          <p:sp>
            <p:nvSpPr>
              <p:cNvPr id="11" name="Freeform: Shape 10">
                <a:extLst>
                  <a:ext uri="{FF2B5EF4-FFF2-40B4-BE49-F238E27FC236}">
                    <a16:creationId xmlns:a16="http://schemas.microsoft.com/office/drawing/2014/main" id="{5CBEFEAA-BFFC-4866-9171-323DCD17F640}"/>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61FCDA3-7E24-4997-8D94-A590304EE9A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9111898-C7B5-47CE-A2D0-C3336FF90A63}"/>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0D514747-E99A-4C6F-B4EC-B7F1A991E9C9}"/>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810ABEE-F481-452E-B32E-234B47E463C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9C69236-302F-4153-BF85-45D06D0B37EF}"/>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822EF7E-4318-4B2F-92A0-03620158679C}"/>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57F732D-E323-46E9-A870-871CDBA53BC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150451758"/>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8D469C8E-F444-4281-8D13-527DCD22080D}"/>
              </a:ext>
            </a:extLst>
          </p:cNvPr>
          <p:cNvSpPr>
            <a:spLocks noGrp="1"/>
          </p:cNvSpPr>
          <p:nvPr>
            <p:ph type="body" sz="quarter" idx="12"/>
          </p:nvPr>
        </p:nvSpPr>
        <p:spPr>
          <a:xfrm>
            <a:off x="457199" y="2733151"/>
            <a:ext cx="4136066" cy="1354217"/>
          </a:xfrm>
        </p:spPr>
        <p:txBody>
          <a:bodyPr/>
          <a:lstStyle/>
          <a:p>
            <a:r>
              <a:rPr lang="en-US" sz="2000" dirty="0">
                <a:solidFill>
                  <a:schemeClr val="tx2"/>
                </a:solidFill>
              </a:rPr>
              <a:t>Dynamics 365 Sales Insights:</a:t>
            </a:r>
            <a:endParaRPr lang="en-US" sz="2000" dirty="0"/>
          </a:p>
          <a:p>
            <a:r>
              <a:rPr lang="en-US" dirty="0"/>
              <a:t>Make strategic decisions</a:t>
            </a:r>
          </a:p>
        </p:txBody>
      </p:sp>
      <p:sp>
        <p:nvSpPr>
          <p:cNvPr id="6" name="Text Placeholder 5">
            <a:extLst>
              <a:ext uri="{FF2B5EF4-FFF2-40B4-BE49-F238E27FC236}">
                <a16:creationId xmlns:a16="http://schemas.microsoft.com/office/drawing/2014/main" id="{740CF891-71CA-47CD-9D49-7A5FE80428B1}"/>
              </a:ext>
            </a:extLst>
          </p:cNvPr>
          <p:cNvSpPr>
            <a:spLocks noGrp="1"/>
          </p:cNvSpPr>
          <p:nvPr>
            <p:ph type="body" sz="quarter" idx="13"/>
          </p:nvPr>
        </p:nvSpPr>
        <p:spPr>
          <a:xfrm>
            <a:off x="457199" y="4087368"/>
            <a:ext cx="4512240" cy="2585323"/>
          </a:xfrm>
        </p:spPr>
        <p:txBody>
          <a:bodyPr/>
          <a:lstStyle/>
          <a:p>
            <a:pPr lvl="0" defTabSz="932472" fontAlgn="base">
              <a:spcAft>
                <a:spcPts val="1200"/>
              </a:spcAft>
              <a:buSzTx/>
              <a:defRPr/>
            </a:pPr>
            <a:r>
              <a:rPr lang="en-US" b="1" dirty="0">
                <a:solidFill>
                  <a:srgbClr val="3C3C41"/>
                </a:solidFill>
              </a:rPr>
              <a:t>Conversation Intelligence </a:t>
            </a:r>
            <a:r>
              <a:rPr lang="en-US" dirty="0">
                <a:solidFill>
                  <a:srgbClr val="3C3C41"/>
                </a:solidFill>
              </a:rPr>
              <a:t>analyzes conversations across multiple channels to give you insights about how to improve over time.</a:t>
            </a:r>
          </a:p>
          <a:p>
            <a:pPr lvl="0" defTabSz="932472" fontAlgn="base">
              <a:spcAft>
                <a:spcPts val="1200"/>
              </a:spcAft>
              <a:buSzTx/>
              <a:defRPr/>
            </a:pPr>
            <a:r>
              <a:rPr lang="en-US" dirty="0">
                <a:solidFill>
                  <a:srgbClr val="3C3C41"/>
                </a:solidFill>
              </a:rPr>
              <a:t>AI models for emotion detection offer granularity to give you a unique understanding of customer sentiments during calls.</a:t>
            </a:r>
          </a:p>
          <a:p>
            <a:pPr lvl="0" defTabSz="932472" fontAlgn="base">
              <a:spcAft>
                <a:spcPts val="1200"/>
              </a:spcAft>
              <a:buSzTx/>
              <a:defRPr/>
            </a:pPr>
            <a:r>
              <a:rPr lang="en-US" dirty="0"/>
              <a:t>Increase sales performance and ramp sellers faster with AI-driven insights that help busy sales leaders proactively flag at-risk deals, gain visibility into conversations, and provide actionable feedback through built-in coaching tools.</a:t>
            </a:r>
            <a:endParaRPr lang="en-IN" dirty="0">
              <a:solidFill>
                <a:srgbClr val="3C3C41"/>
              </a:solidFill>
            </a:endParaRPr>
          </a:p>
          <a:p>
            <a:pPr lvl="0" defTabSz="932472" fontAlgn="base">
              <a:spcAft>
                <a:spcPts val="1200"/>
              </a:spcAft>
              <a:buSzTx/>
              <a:defRPr/>
            </a:pPr>
            <a:r>
              <a:rPr lang="en-US" dirty="0"/>
              <a:t>Stay ahead of the market with insights that are derived from brand and competitor mentions.</a:t>
            </a:r>
            <a:endParaRPr lang="en-IN" dirty="0">
              <a:solidFill>
                <a:srgbClr val="3C3C41"/>
              </a:solidFill>
            </a:endParaRPr>
          </a:p>
        </p:txBody>
      </p:sp>
      <p:pic>
        <p:nvPicPr>
          <p:cNvPr id="4098" name="Picture 2">
            <a:extLst>
              <a:ext uri="{FF2B5EF4-FFF2-40B4-BE49-F238E27FC236}">
                <a16:creationId xmlns:a16="http://schemas.microsoft.com/office/drawing/2014/main" id="{180E1C92-4D3B-41B2-8415-E32733098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046" y="1681141"/>
            <a:ext cx="7090954" cy="39868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1B12D6F-1C39-4526-8ACE-F7C8FDBCD5CE}"/>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Actionable insights</a:t>
            </a:r>
          </a:p>
        </p:txBody>
      </p:sp>
      <p:grpSp>
        <p:nvGrpSpPr>
          <p:cNvPr id="16" name="Group 15">
            <a:extLst>
              <a:ext uri="{FF2B5EF4-FFF2-40B4-BE49-F238E27FC236}">
                <a16:creationId xmlns:a16="http://schemas.microsoft.com/office/drawing/2014/main" id="{6D2894E3-C70C-42FC-A20A-A3FDEC77E759}"/>
              </a:ext>
            </a:extLst>
          </p:cNvPr>
          <p:cNvGrpSpPr/>
          <p:nvPr/>
        </p:nvGrpSpPr>
        <p:grpSpPr>
          <a:xfrm>
            <a:off x="321553" y="401494"/>
            <a:ext cx="672112" cy="672822"/>
            <a:chOff x="9301423" y="3229894"/>
            <a:chExt cx="672112" cy="672822"/>
          </a:xfrm>
        </p:grpSpPr>
        <p:sp>
          <p:nvSpPr>
            <p:cNvPr id="17" name="Oval 16">
              <a:extLst>
                <a:ext uri="{FF2B5EF4-FFF2-40B4-BE49-F238E27FC236}">
                  <a16:creationId xmlns:a16="http://schemas.microsoft.com/office/drawing/2014/main" id="{24397D95-081A-4879-B400-065FC7F96D2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8" name="Group 17">
              <a:extLst>
                <a:ext uri="{FF2B5EF4-FFF2-40B4-BE49-F238E27FC236}">
                  <a16:creationId xmlns:a16="http://schemas.microsoft.com/office/drawing/2014/main" id="{EB960930-21C0-40A4-8EE9-B640C57ABBD6}"/>
                </a:ext>
              </a:extLst>
            </p:cNvPr>
            <p:cNvGrpSpPr/>
            <p:nvPr/>
          </p:nvGrpSpPr>
          <p:grpSpPr>
            <a:xfrm>
              <a:off x="9398391" y="3423453"/>
              <a:ext cx="478177" cy="285705"/>
              <a:chOff x="1844179" y="2538502"/>
              <a:chExt cx="230645" cy="138605"/>
            </a:xfrm>
          </p:grpSpPr>
          <p:sp>
            <p:nvSpPr>
              <p:cNvPr id="21" name="Freeform: Shape 20">
                <a:extLst>
                  <a:ext uri="{FF2B5EF4-FFF2-40B4-BE49-F238E27FC236}">
                    <a16:creationId xmlns:a16="http://schemas.microsoft.com/office/drawing/2014/main" id="{C74735D3-FB80-4283-AA8C-28885310531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BF7D4CC-BA2F-427A-8AED-024637C4087E}"/>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7AC3A853-ED47-4A51-9327-360DC977523E}"/>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4FCED05-E731-4BD2-8417-469B493F37F6}"/>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B2EDD21-BAA8-4E51-B563-352E6EB08A8F}"/>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78C1C3C-946F-45B6-B28E-1F4EFE086FD3}"/>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CE27A91-B1BE-4DDD-95D4-7D370D988DDB}"/>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D3212EA-FE05-40E6-BE9D-A2E2423057D4}"/>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965230880"/>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136" descr="A screenshot of a cell phone&#10;&#10;Description automatically generated">
            <a:extLst>
              <a:ext uri="{FF2B5EF4-FFF2-40B4-BE49-F238E27FC236}">
                <a16:creationId xmlns:a16="http://schemas.microsoft.com/office/drawing/2014/main" id="{6A7274DB-98FD-49A3-94E2-98FC2575F956}"/>
              </a:ext>
            </a:extLst>
          </p:cNvPr>
          <p:cNvPicPr>
            <a:picLocks noChangeAspect="1"/>
          </p:cNvPicPr>
          <p:nvPr/>
        </p:nvPicPr>
        <p:blipFill rotWithShape="1">
          <a:blip r:embed="rId3">
            <a:extLst>
              <a:ext uri="{28A0092B-C50C-407E-A947-70E740481C1C}">
                <a14:useLocalDpi xmlns:a14="http://schemas.microsoft.com/office/drawing/2010/main" val="0"/>
              </a:ext>
            </a:extLst>
          </a:blip>
          <a:srcRect l="25292"/>
          <a:stretch/>
        </p:blipFill>
        <p:spPr>
          <a:xfrm>
            <a:off x="10416747" y="1943483"/>
            <a:ext cx="1460572" cy="892786"/>
          </a:xfrm>
          <a:prstGeom prst="rect">
            <a:avLst/>
          </a:prstGeom>
        </p:spPr>
      </p:pic>
      <p:pic>
        <p:nvPicPr>
          <p:cNvPr id="128" name="Picture 1" descr="image001">
            <a:extLst>
              <a:ext uri="{FF2B5EF4-FFF2-40B4-BE49-F238E27FC236}">
                <a16:creationId xmlns:a16="http://schemas.microsoft.com/office/drawing/2014/main" id="{B1AC6406-7411-4E80-B0E2-15F57B9B54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0"/>
          <a:stretch/>
        </p:blipFill>
        <p:spPr bwMode="auto">
          <a:xfrm>
            <a:off x="7639246" y="1876047"/>
            <a:ext cx="1160211" cy="73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Shape 15">
            <a:extLst>
              <a:ext uri="{FF2B5EF4-FFF2-40B4-BE49-F238E27FC236}">
                <a16:creationId xmlns:a16="http://schemas.microsoft.com/office/drawing/2014/main" id="{AAD24741-210B-45F7-AF7C-DC51065E1F9E}"/>
              </a:ext>
            </a:extLst>
          </p:cNvPr>
          <p:cNvSpPr/>
          <p:nvPr/>
        </p:nvSpPr>
        <p:spPr>
          <a:xfrm>
            <a:off x="1024196" y="3098675"/>
            <a:ext cx="2417598"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0 w 2412915"/>
              <a:gd name="connsiteY5"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915" h="339011">
                <a:moveTo>
                  <a:pt x="0" y="0"/>
                </a:moveTo>
                <a:lnTo>
                  <a:pt x="2243410" y="0"/>
                </a:lnTo>
                <a:lnTo>
                  <a:pt x="2412915" y="169506"/>
                </a:lnTo>
                <a:lnTo>
                  <a:pt x="2243410" y="339011"/>
                </a:lnTo>
                <a:lnTo>
                  <a:pt x="0" y="339011"/>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85344" tIns="42672" rIns="106089" bIns="42672" numCol="1" spcCol="1270" anchor="ctr" anchorCtr="0">
            <a:noAutofit/>
          </a:bodyPr>
          <a:lstStyle/>
          <a:p>
            <a:pPr marL="0" lvl="0" indent="0" algn="ctr" defTabSz="711200">
              <a:lnSpc>
                <a:spcPct val="90000"/>
              </a:lnSpc>
              <a:spcBef>
                <a:spcPct val="0"/>
              </a:spcBef>
              <a:spcAft>
                <a:spcPct val="35000"/>
              </a:spcAft>
              <a:buNone/>
            </a:pPr>
            <a:r>
              <a:rPr lang="en-US" sz="1600" kern="1200"/>
              <a:t>Lead</a:t>
            </a:r>
          </a:p>
        </p:txBody>
      </p:sp>
      <p:sp>
        <p:nvSpPr>
          <p:cNvPr id="17" name="Freeform: Shape 16">
            <a:extLst>
              <a:ext uri="{FF2B5EF4-FFF2-40B4-BE49-F238E27FC236}">
                <a16:creationId xmlns:a16="http://schemas.microsoft.com/office/drawing/2014/main" id="{A1A85EF8-9ED3-49C3-BA29-C9592D5FF318}"/>
              </a:ext>
            </a:extLst>
          </p:cNvPr>
          <p:cNvSpPr/>
          <p:nvPr/>
        </p:nvSpPr>
        <p:spPr>
          <a:xfrm>
            <a:off x="2959210"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6848"/>
              <a:alphaOff val="0"/>
            </a:schemeClr>
          </a:fillRef>
          <a:effectRef idx="0">
            <a:schemeClr val="accent6">
              <a:shade val="80000"/>
              <a:hueOff val="0"/>
              <a:satOff val="0"/>
              <a:lumOff val="6848"/>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Qualify</a:t>
            </a:r>
          </a:p>
        </p:txBody>
      </p:sp>
      <p:sp>
        <p:nvSpPr>
          <p:cNvPr id="18" name="Freeform: Shape 17">
            <a:extLst>
              <a:ext uri="{FF2B5EF4-FFF2-40B4-BE49-F238E27FC236}">
                <a16:creationId xmlns:a16="http://schemas.microsoft.com/office/drawing/2014/main" id="{F5BA5590-6BE4-4346-B9CB-C212FF2D87EE}"/>
              </a:ext>
            </a:extLst>
          </p:cNvPr>
          <p:cNvSpPr/>
          <p:nvPr/>
        </p:nvSpPr>
        <p:spPr>
          <a:xfrm>
            <a:off x="4889542"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13696"/>
              <a:alphaOff val="0"/>
            </a:schemeClr>
          </a:fillRef>
          <a:effectRef idx="0">
            <a:schemeClr val="accent6">
              <a:shade val="80000"/>
              <a:hueOff val="0"/>
              <a:satOff val="0"/>
              <a:lumOff val="13696"/>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Develop</a:t>
            </a:r>
          </a:p>
        </p:txBody>
      </p:sp>
      <p:sp>
        <p:nvSpPr>
          <p:cNvPr id="20" name="Freeform: Shape 19">
            <a:extLst>
              <a:ext uri="{FF2B5EF4-FFF2-40B4-BE49-F238E27FC236}">
                <a16:creationId xmlns:a16="http://schemas.microsoft.com/office/drawing/2014/main" id="{A6384206-DB27-4DC1-99D4-B2F4586F07E3}"/>
              </a:ext>
            </a:extLst>
          </p:cNvPr>
          <p:cNvSpPr/>
          <p:nvPr/>
        </p:nvSpPr>
        <p:spPr>
          <a:xfrm>
            <a:off x="6819874"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20545"/>
              <a:alphaOff val="0"/>
            </a:schemeClr>
          </a:fillRef>
          <a:effectRef idx="0">
            <a:schemeClr val="accent6">
              <a:shade val="80000"/>
              <a:hueOff val="0"/>
              <a:satOff val="0"/>
              <a:lumOff val="20545"/>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Propose</a:t>
            </a:r>
          </a:p>
        </p:txBody>
      </p:sp>
      <p:sp>
        <p:nvSpPr>
          <p:cNvPr id="22" name="Freeform: Shape 21">
            <a:extLst>
              <a:ext uri="{FF2B5EF4-FFF2-40B4-BE49-F238E27FC236}">
                <a16:creationId xmlns:a16="http://schemas.microsoft.com/office/drawing/2014/main" id="{7BC704D1-82DF-4DA0-B394-4100EB8DC4D6}"/>
              </a:ext>
            </a:extLst>
          </p:cNvPr>
          <p:cNvSpPr/>
          <p:nvPr/>
        </p:nvSpPr>
        <p:spPr>
          <a:xfrm>
            <a:off x="8750206"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27393"/>
              <a:alphaOff val="0"/>
            </a:schemeClr>
          </a:fillRef>
          <a:effectRef idx="0">
            <a:schemeClr val="accent6">
              <a:shade val="80000"/>
              <a:hueOff val="0"/>
              <a:satOff val="0"/>
              <a:lumOff val="27393"/>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Close</a:t>
            </a:r>
          </a:p>
        </p:txBody>
      </p:sp>
      <p:sp>
        <p:nvSpPr>
          <p:cNvPr id="19" name="TextBox 18">
            <a:extLst>
              <a:ext uri="{FF2B5EF4-FFF2-40B4-BE49-F238E27FC236}">
                <a16:creationId xmlns:a16="http://schemas.microsoft.com/office/drawing/2014/main" id="{2CC3CC32-86E2-46AC-BC5E-4E60E76B92AF}"/>
              </a:ext>
            </a:extLst>
          </p:cNvPr>
          <p:cNvSpPr txBox="1"/>
          <p:nvPr/>
        </p:nvSpPr>
        <p:spPr>
          <a:xfrm>
            <a:off x="1031950" y="3400560"/>
            <a:ext cx="9973473" cy="215444"/>
          </a:xfrm>
          <a:prstGeom prst="rect">
            <a:avLst/>
          </a:prstGeom>
          <a:gradFill>
            <a:gsLst>
              <a:gs pos="0">
                <a:schemeClr val="accent1"/>
              </a:gs>
              <a:gs pos="0">
                <a:srgbClr val="002060"/>
              </a:gs>
              <a:gs pos="51000">
                <a:srgbClr val="008272"/>
              </a:gs>
              <a:gs pos="100000">
                <a:srgbClr val="002060"/>
              </a:gs>
            </a:gsLst>
            <a:lin ang="0" scaled="0"/>
          </a:gradFill>
          <a:ln>
            <a:noFill/>
          </a:ln>
        </p:spPr>
        <p:txBody>
          <a:bodyPr wrap="square" lIns="45720" tIns="0" rIns="4572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Assistant</a:t>
            </a:r>
          </a:p>
        </p:txBody>
      </p:sp>
      <p:sp>
        <p:nvSpPr>
          <p:cNvPr id="57" name="TextBox 56">
            <a:extLst>
              <a:ext uri="{FF2B5EF4-FFF2-40B4-BE49-F238E27FC236}">
                <a16:creationId xmlns:a16="http://schemas.microsoft.com/office/drawing/2014/main" id="{DDACC6C3-8B5D-4023-A00F-B7E26CCB9EEF}"/>
              </a:ext>
            </a:extLst>
          </p:cNvPr>
          <p:cNvSpPr txBox="1"/>
          <p:nvPr/>
        </p:nvSpPr>
        <p:spPr>
          <a:xfrm>
            <a:off x="852539" y="81725"/>
            <a:ext cx="8891842" cy="7882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3600" spc="-50">
                <a:ln w="3175">
                  <a:noFill/>
                </a:ln>
                <a:latin typeface="+mj-lt"/>
                <a:cs typeface="Segoe UI" pitchFamily="34" charset="0"/>
              </a:rPr>
              <a:t>All new capabilities</a:t>
            </a:r>
          </a:p>
        </p:txBody>
      </p:sp>
      <p:grpSp>
        <p:nvGrpSpPr>
          <p:cNvPr id="15" name="Group 14">
            <a:extLst>
              <a:ext uri="{FF2B5EF4-FFF2-40B4-BE49-F238E27FC236}">
                <a16:creationId xmlns:a16="http://schemas.microsoft.com/office/drawing/2014/main" id="{48BA6135-84D0-4142-BB3F-F7B0C693672F}"/>
              </a:ext>
            </a:extLst>
          </p:cNvPr>
          <p:cNvGrpSpPr/>
          <p:nvPr/>
        </p:nvGrpSpPr>
        <p:grpSpPr>
          <a:xfrm>
            <a:off x="10277201" y="3616004"/>
            <a:ext cx="1914799" cy="1896169"/>
            <a:chOff x="9340418" y="3802327"/>
            <a:chExt cx="1914799" cy="1896169"/>
          </a:xfrm>
        </p:grpSpPr>
        <p:sp>
          <p:nvSpPr>
            <p:cNvPr id="51" name="TextBox 50">
              <a:extLst>
                <a:ext uri="{FF2B5EF4-FFF2-40B4-BE49-F238E27FC236}">
                  <a16:creationId xmlns:a16="http://schemas.microsoft.com/office/drawing/2014/main" id="{197DB073-06F6-463D-9831-B5D22325BA67}"/>
                </a:ext>
              </a:extLst>
            </p:cNvPr>
            <p:cNvSpPr txBox="1"/>
            <p:nvPr/>
          </p:nvSpPr>
          <p:spPr>
            <a:xfrm>
              <a:off x="9340418" y="5267609"/>
              <a:ext cx="19147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Assistant</a:t>
              </a: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is your </a:t>
              </a:r>
              <a:r>
                <a:rPr lang="en-US" sz="1100" dirty="0">
                  <a:solidFill>
                    <a:prstClr val="black"/>
                  </a:solidFill>
                  <a:latin typeface="Segoe UI Light" panose="020B0502040204020203" pitchFamily="34" charset="0"/>
                  <a:cs typeface="Segoe UI Light" panose="020B0502040204020203" pitchFamily="34" charset="0"/>
                </a:rPr>
                <a:t>o</a:t>
              </a:r>
              <a:r>
                <a:rPr kumimoji="0" lang="en-US" sz="1100" b="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mnipresent</a:t>
              </a: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help </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every step of the way</a:t>
              </a:r>
            </a:p>
          </p:txBody>
        </p:sp>
        <p:cxnSp>
          <p:nvCxnSpPr>
            <p:cNvPr id="32" name="Straight Connector 31">
              <a:extLst>
                <a:ext uri="{FF2B5EF4-FFF2-40B4-BE49-F238E27FC236}">
                  <a16:creationId xmlns:a16="http://schemas.microsoft.com/office/drawing/2014/main" id="{E6BC35A5-9AE2-4EE1-B9FD-622E440D47B2}"/>
                </a:ext>
              </a:extLst>
            </p:cNvPr>
            <p:cNvCxnSpPr>
              <a:cxnSpLocks/>
            </p:cNvCxnSpPr>
            <p:nvPr/>
          </p:nvCxnSpPr>
          <p:spPr>
            <a:xfrm flipV="1">
              <a:off x="10063701" y="3802327"/>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sp>
        <p:nvSpPr>
          <p:cNvPr id="13" name="Footer Placeholder 12">
            <a:extLst>
              <a:ext uri="{FF2B5EF4-FFF2-40B4-BE49-F238E27FC236}">
                <a16:creationId xmlns:a16="http://schemas.microsoft.com/office/drawing/2014/main" id="{66C33987-EF98-41EC-8B2F-BF9A03A30E0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a:t>
            </a:r>
          </a:p>
        </p:txBody>
      </p:sp>
      <p:grpSp>
        <p:nvGrpSpPr>
          <p:cNvPr id="34" name="Group 33">
            <a:extLst>
              <a:ext uri="{FF2B5EF4-FFF2-40B4-BE49-F238E27FC236}">
                <a16:creationId xmlns:a16="http://schemas.microsoft.com/office/drawing/2014/main" id="{E9D07E73-FDF9-44A7-8339-58AD84B6BC0A}"/>
              </a:ext>
            </a:extLst>
          </p:cNvPr>
          <p:cNvGrpSpPr/>
          <p:nvPr/>
        </p:nvGrpSpPr>
        <p:grpSpPr>
          <a:xfrm>
            <a:off x="1070734" y="1457920"/>
            <a:ext cx="1753360" cy="1625714"/>
            <a:chOff x="1079292" y="1488288"/>
            <a:chExt cx="1753360" cy="1625714"/>
          </a:xfrm>
        </p:grpSpPr>
        <p:grpSp>
          <p:nvGrpSpPr>
            <p:cNvPr id="58" name="Group 57">
              <a:extLst>
                <a:ext uri="{FF2B5EF4-FFF2-40B4-BE49-F238E27FC236}">
                  <a16:creationId xmlns:a16="http://schemas.microsoft.com/office/drawing/2014/main" id="{E34ED4A6-B33F-41CE-B262-5F87B712695C}"/>
                </a:ext>
              </a:extLst>
            </p:cNvPr>
            <p:cNvGrpSpPr/>
            <p:nvPr/>
          </p:nvGrpSpPr>
          <p:grpSpPr>
            <a:xfrm>
              <a:off x="1079292" y="1488288"/>
              <a:ext cx="1753360" cy="1625714"/>
              <a:chOff x="3751132" y="1786363"/>
              <a:chExt cx="1753360" cy="1625714"/>
            </a:xfrm>
          </p:grpSpPr>
          <p:cxnSp>
            <p:nvCxnSpPr>
              <p:cNvPr id="62" name="Straight Connector 61">
                <a:extLst>
                  <a:ext uri="{FF2B5EF4-FFF2-40B4-BE49-F238E27FC236}">
                    <a16:creationId xmlns:a16="http://schemas.microsoft.com/office/drawing/2014/main" id="{C897C377-1D10-4DBB-9B00-9C8594DBE273}"/>
                  </a:ext>
                </a:extLst>
              </p:cNvPr>
              <p:cNvCxnSpPr>
                <a:cxnSpLocks/>
              </p:cNvCxnSpPr>
              <p:nvPr/>
            </p:nvCxnSpPr>
            <p:spPr>
              <a:xfrm flipV="1">
                <a:off x="3819346" y="3074031"/>
                <a:ext cx="0" cy="338046"/>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4AE415-E6BA-4882-BD6C-CDF321CE423F}"/>
                  </a:ext>
                </a:extLst>
              </p:cNvPr>
              <p:cNvSpPr txBox="1"/>
              <p:nvPr/>
            </p:nvSpPr>
            <p:spPr>
              <a:xfrm>
                <a:off x="3751132" y="1786363"/>
                <a:ext cx="1753360"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Light" panose="020B0502040204020203" pitchFamily="34" charset="0"/>
                    <a:cs typeface="Segoe UI Light" panose="020B0502040204020203" pitchFamily="34" charset="0"/>
                  </a:rPr>
                  <a:t>Minimize data entry with </a:t>
                </a:r>
                <a:r>
                  <a:rPr lang="en-US" sz="1100" b="1" dirty="0">
                    <a:solidFill>
                      <a:prstClr val="black"/>
                    </a:solidFill>
                    <a:latin typeface="Segoe UI Light" panose="020B0502040204020203" pitchFamily="34" charset="0"/>
                    <a:cs typeface="Segoe UI Light" panose="020B0502040204020203" pitchFamily="34" charset="0"/>
                  </a:rPr>
                  <a:t>auto populated fields </a:t>
                </a:r>
                <a:r>
                  <a:rPr lang="en-US" sz="1100" dirty="0">
                    <a:solidFill>
                      <a:prstClr val="black"/>
                    </a:solidFill>
                    <a:latin typeface="Segoe UI Light" panose="020B0502040204020203" pitchFamily="34" charset="0"/>
                    <a:cs typeface="Segoe UI Light" panose="020B0502040204020203" pitchFamily="34" charset="0"/>
                  </a:rPr>
                  <a:t>in the lead form</a:t>
                </a:r>
              </a:p>
            </p:txBody>
          </p:sp>
        </p:grpSp>
        <p:pic>
          <p:nvPicPr>
            <p:cNvPr id="23" name="Picture 22">
              <a:extLst>
                <a:ext uri="{FF2B5EF4-FFF2-40B4-BE49-F238E27FC236}">
                  <a16:creationId xmlns:a16="http://schemas.microsoft.com/office/drawing/2014/main" id="{D97EC4A7-C9DB-4A2C-9ADD-085BCE87714A}"/>
                </a:ext>
              </a:extLst>
            </p:cNvPr>
            <p:cNvPicPr>
              <a:picLocks noChangeAspect="1"/>
            </p:cNvPicPr>
            <p:nvPr/>
          </p:nvPicPr>
          <p:blipFill>
            <a:blip r:embed="rId5"/>
            <a:stretch>
              <a:fillRect/>
            </a:stretch>
          </p:blipFill>
          <p:spPr>
            <a:xfrm>
              <a:off x="1175614" y="2003867"/>
              <a:ext cx="1528680" cy="773126"/>
            </a:xfrm>
            <a:prstGeom prst="rect">
              <a:avLst/>
            </a:prstGeom>
          </p:spPr>
        </p:pic>
      </p:grpSp>
      <p:grpSp>
        <p:nvGrpSpPr>
          <p:cNvPr id="50" name="Group 49">
            <a:extLst>
              <a:ext uri="{FF2B5EF4-FFF2-40B4-BE49-F238E27FC236}">
                <a16:creationId xmlns:a16="http://schemas.microsoft.com/office/drawing/2014/main" id="{D68199F5-6E02-4D12-A5AD-4F8099AC1005}"/>
              </a:ext>
            </a:extLst>
          </p:cNvPr>
          <p:cNvGrpSpPr/>
          <p:nvPr/>
        </p:nvGrpSpPr>
        <p:grpSpPr>
          <a:xfrm>
            <a:off x="5612539" y="3622496"/>
            <a:ext cx="1380498" cy="1550677"/>
            <a:chOff x="4176957" y="3541133"/>
            <a:chExt cx="1380498" cy="1550677"/>
          </a:xfrm>
        </p:grpSpPr>
        <p:pic>
          <p:nvPicPr>
            <p:cNvPr id="29" name="Picture 28">
              <a:extLst>
                <a:ext uri="{FF2B5EF4-FFF2-40B4-BE49-F238E27FC236}">
                  <a16:creationId xmlns:a16="http://schemas.microsoft.com/office/drawing/2014/main" id="{D44421A6-9DDD-4869-B1DA-1B374503DD92}"/>
                </a:ext>
              </a:extLst>
            </p:cNvPr>
            <p:cNvPicPr>
              <a:picLocks noChangeAspect="1"/>
            </p:cNvPicPr>
            <p:nvPr/>
          </p:nvPicPr>
          <p:blipFill>
            <a:blip r:embed="rId6"/>
            <a:stretch>
              <a:fillRect/>
            </a:stretch>
          </p:blipFill>
          <p:spPr>
            <a:xfrm>
              <a:off x="4296641" y="4004559"/>
              <a:ext cx="1211012" cy="664869"/>
            </a:xfrm>
            <a:prstGeom prst="rect">
              <a:avLst/>
            </a:prstGeom>
          </p:spPr>
        </p:pic>
        <p:grpSp>
          <p:nvGrpSpPr>
            <p:cNvPr id="70" name="Group 69">
              <a:extLst>
                <a:ext uri="{FF2B5EF4-FFF2-40B4-BE49-F238E27FC236}">
                  <a16:creationId xmlns:a16="http://schemas.microsoft.com/office/drawing/2014/main" id="{DD1B576C-BE4F-4912-8499-4B650B990489}"/>
                </a:ext>
              </a:extLst>
            </p:cNvPr>
            <p:cNvGrpSpPr/>
            <p:nvPr/>
          </p:nvGrpSpPr>
          <p:grpSpPr>
            <a:xfrm>
              <a:off x="4176957" y="3541133"/>
              <a:ext cx="1380498" cy="1550677"/>
              <a:chOff x="9606241" y="3655854"/>
              <a:chExt cx="1380498" cy="1550677"/>
            </a:xfrm>
          </p:grpSpPr>
          <p:sp>
            <p:nvSpPr>
              <p:cNvPr id="76" name="TextBox 75">
                <a:extLst>
                  <a:ext uri="{FF2B5EF4-FFF2-40B4-BE49-F238E27FC236}">
                    <a16:creationId xmlns:a16="http://schemas.microsoft.com/office/drawing/2014/main" id="{A0F25BE1-A5AF-49B0-978B-8CC38FF81356}"/>
                  </a:ext>
                </a:extLst>
              </p:cNvPr>
              <p:cNvSpPr txBox="1"/>
              <p:nvPr/>
            </p:nvSpPr>
            <p:spPr>
              <a:xfrm>
                <a:off x="9606241" y="4775644"/>
                <a:ext cx="138049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View </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more detailed notes</a:t>
                </a:r>
              </a:p>
            </p:txBody>
          </p:sp>
          <p:cxnSp>
            <p:nvCxnSpPr>
              <p:cNvPr id="77" name="Straight Connector 76">
                <a:extLst>
                  <a:ext uri="{FF2B5EF4-FFF2-40B4-BE49-F238E27FC236}">
                    <a16:creationId xmlns:a16="http://schemas.microsoft.com/office/drawing/2014/main" id="{8F4B1236-4741-4F6C-9370-F85A8D0CE53D}"/>
                  </a:ext>
                </a:extLst>
              </p:cNvPr>
              <p:cNvCxnSpPr>
                <a:cxnSpLocks/>
              </p:cNvCxnSpPr>
              <p:nvPr/>
            </p:nvCxnSpPr>
            <p:spPr>
              <a:xfrm flipV="1">
                <a:off x="9841663" y="3655854"/>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F2277A1E-E440-4B9D-BBC4-BDBDA3320E7D}"/>
              </a:ext>
            </a:extLst>
          </p:cNvPr>
          <p:cNvGrpSpPr/>
          <p:nvPr/>
        </p:nvGrpSpPr>
        <p:grpSpPr>
          <a:xfrm>
            <a:off x="1031950" y="3639396"/>
            <a:ext cx="1378268" cy="2758490"/>
            <a:chOff x="1031950" y="3639396"/>
            <a:chExt cx="1378268" cy="2758490"/>
          </a:xfrm>
        </p:grpSpPr>
        <p:pic>
          <p:nvPicPr>
            <p:cNvPr id="5" name="Picture 4">
              <a:extLst>
                <a:ext uri="{FF2B5EF4-FFF2-40B4-BE49-F238E27FC236}">
                  <a16:creationId xmlns:a16="http://schemas.microsoft.com/office/drawing/2014/main" id="{EAA3AD83-C222-4F85-8AB6-2C45AA344769}"/>
                </a:ext>
              </a:extLst>
            </p:cNvPr>
            <p:cNvPicPr>
              <a:picLocks noChangeAspect="1"/>
            </p:cNvPicPr>
            <p:nvPr/>
          </p:nvPicPr>
          <p:blipFill>
            <a:blip r:embed="rId7"/>
            <a:stretch>
              <a:fillRect/>
            </a:stretch>
          </p:blipFill>
          <p:spPr>
            <a:xfrm>
              <a:off x="1112338" y="3917889"/>
              <a:ext cx="971767" cy="18785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2" name="Straight Connector 51">
              <a:extLst>
                <a:ext uri="{FF2B5EF4-FFF2-40B4-BE49-F238E27FC236}">
                  <a16:creationId xmlns:a16="http://schemas.microsoft.com/office/drawing/2014/main" id="{1165C9C8-572E-41EB-972C-1EB150D9708E}"/>
                </a:ext>
              </a:extLst>
            </p:cNvPr>
            <p:cNvCxnSpPr>
              <a:cxnSpLocks/>
            </p:cNvCxnSpPr>
            <p:nvPr/>
          </p:nvCxnSpPr>
          <p:spPr>
            <a:xfrm flipV="1">
              <a:off x="1070733" y="3639396"/>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4ADCE3-596E-4892-BD17-36ED096EA4C7}"/>
                </a:ext>
              </a:extLst>
            </p:cNvPr>
            <p:cNvSpPr txBox="1"/>
            <p:nvPr/>
          </p:nvSpPr>
          <p:spPr>
            <a:xfrm>
              <a:off x="1031950" y="5797722"/>
              <a:ext cx="137826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Light" panose="020B0502040204020203" pitchFamily="34" charset="0"/>
                  <a:cs typeface="Segoe UI Light" panose="020B0502040204020203" pitchFamily="34" charset="0"/>
                </a:rPr>
                <a:t>Create new contacts quickly with</a:t>
              </a:r>
              <a:r>
                <a:rPr lang="en-US" sz="1100" b="1" dirty="0">
                  <a:solidFill>
                    <a:prstClr val="black"/>
                  </a:solidFill>
                  <a:latin typeface="Segoe UI Light" panose="020B0502040204020203" pitchFamily="34" charset="0"/>
                  <a:cs typeface="Segoe UI Light" panose="020B0502040204020203" pitchFamily="34" charset="0"/>
                </a:rPr>
                <a:t> business card scan</a:t>
              </a:r>
            </a:p>
          </p:txBody>
        </p:sp>
      </p:grpSp>
      <p:grpSp>
        <p:nvGrpSpPr>
          <p:cNvPr id="14" name="Group 13">
            <a:extLst>
              <a:ext uri="{FF2B5EF4-FFF2-40B4-BE49-F238E27FC236}">
                <a16:creationId xmlns:a16="http://schemas.microsoft.com/office/drawing/2014/main" id="{B79C7687-5C0F-484B-BF0A-5CBCED960B65}"/>
              </a:ext>
            </a:extLst>
          </p:cNvPr>
          <p:cNvGrpSpPr/>
          <p:nvPr/>
        </p:nvGrpSpPr>
        <p:grpSpPr>
          <a:xfrm>
            <a:off x="2643525" y="3599484"/>
            <a:ext cx="1232026" cy="1613930"/>
            <a:chOff x="3071324" y="3579843"/>
            <a:chExt cx="1232026" cy="1613930"/>
          </a:xfrm>
        </p:grpSpPr>
        <p:cxnSp>
          <p:nvCxnSpPr>
            <p:cNvPr id="67" name="Straight Connector 66">
              <a:extLst>
                <a:ext uri="{FF2B5EF4-FFF2-40B4-BE49-F238E27FC236}">
                  <a16:creationId xmlns:a16="http://schemas.microsoft.com/office/drawing/2014/main" id="{3908765D-88A1-4871-8F19-E599D5233431}"/>
                </a:ext>
              </a:extLst>
            </p:cNvPr>
            <p:cNvCxnSpPr>
              <a:cxnSpLocks/>
            </p:cNvCxnSpPr>
            <p:nvPr/>
          </p:nvCxnSpPr>
          <p:spPr>
            <a:xfrm flipV="1">
              <a:off x="3705521" y="3579843"/>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5E7B7D6-95DE-4053-8F7E-A470CD3261FA}"/>
                </a:ext>
              </a:extLst>
            </p:cNvPr>
            <p:cNvSpPr/>
            <p:nvPr/>
          </p:nvSpPr>
          <p:spPr>
            <a:xfrm>
              <a:off x="3071324" y="4762886"/>
              <a:ext cx="1232026" cy="430887"/>
            </a:xfrm>
            <a:prstGeom prst="rect">
              <a:avLst/>
            </a:prstGeom>
          </p:spPr>
          <p:txBody>
            <a:bodyPr wrap="square">
              <a:spAutoFit/>
            </a:bodyPr>
            <a:lstStyle/>
            <a:p>
              <a:pPr lvl="0" defTabSz="914400">
                <a:defRPr/>
              </a:pPr>
              <a:r>
                <a:rPr lang="en-US" sz="1100" dirty="0">
                  <a:solidFill>
                    <a:prstClr val="black"/>
                  </a:solidFill>
                  <a:latin typeface="Segoe UI Light" panose="020B0502040204020203" pitchFamily="34" charset="0"/>
                  <a:cs typeface="Segoe UI Light" panose="020B0502040204020203" pitchFamily="34" charset="0"/>
                </a:rPr>
                <a:t>Qualify leads with </a:t>
              </a:r>
              <a:r>
                <a:rPr lang="en-US" sz="1100" b="1" dirty="0">
                  <a:solidFill>
                    <a:prstClr val="black"/>
                  </a:solidFill>
                  <a:latin typeface="Segoe UI Light" panose="020B0502040204020203" pitchFamily="34" charset="0"/>
                  <a:cs typeface="Segoe UI Light" panose="020B0502040204020203" pitchFamily="34" charset="0"/>
                </a:rPr>
                <a:t>additional options</a:t>
              </a:r>
            </a:p>
          </p:txBody>
        </p:sp>
      </p:grpSp>
      <p:grpSp>
        <p:nvGrpSpPr>
          <p:cNvPr id="21" name="Group 20">
            <a:extLst>
              <a:ext uri="{FF2B5EF4-FFF2-40B4-BE49-F238E27FC236}">
                <a16:creationId xmlns:a16="http://schemas.microsoft.com/office/drawing/2014/main" id="{96D1848B-B3D5-4E2A-B636-94059F12C659}"/>
              </a:ext>
            </a:extLst>
          </p:cNvPr>
          <p:cNvGrpSpPr/>
          <p:nvPr/>
        </p:nvGrpSpPr>
        <p:grpSpPr>
          <a:xfrm>
            <a:off x="2875391" y="1382720"/>
            <a:ext cx="1548998" cy="1738041"/>
            <a:chOff x="3481955" y="1354847"/>
            <a:chExt cx="1548998" cy="1738041"/>
          </a:xfrm>
        </p:grpSpPr>
        <p:pic>
          <p:nvPicPr>
            <p:cNvPr id="69" name="Picture 68">
              <a:extLst>
                <a:ext uri="{FF2B5EF4-FFF2-40B4-BE49-F238E27FC236}">
                  <a16:creationId xmlns:a16="http://schemas.microsoft.com/office/drawing/2014/main" id="{CB49D3AD-129A-497E-B52B-03121ED138BB}"/>
                </a:ext>
              </a:extLst>
            </p:cNvPr>
            <p:cNvPicPr>
              <a:picLocks noChangeAspect="1"/>
            </p:cNvPicPr>
            <p:nvPr/>
          </p:nvPicPr>
          <p:blipFill rotWithShape="1">
            <a:blip r:embed="rId8"/>
            <a:srcRect r="2454"/>
            <a:stretch/>
          </p:blipFill>
          <p:spPr>
            <a:xfrm>
              <a:off x="3555731" y="1945626"/>
              <a:ext cx="1316726" cy="731380"/>
            </a:xfrm>
            <a:prstGeom prst="rect">
              <a:avLst/>
            </a:prstGeom>
            <a:ln>
              <a:noFill/>
            </a:ln>
            <a:effectLst/>
          </p:spPr>
        </p:pic>
        <p:sp>
          <p:nvSpPr>
            <p:cNvPr id="79" name="TextBox 78">
              <a:extLst>
                <a:ext uri="{FF2B5EF4-FFF2-40B4-BE49-F238E27FC236}">
                  <a16:creationId xmlns:a16="http://schemas.microsoft.com/office/drawing/2014/main" id="{52D70BB2-A360-41BF-96EC-04E6DAADC84B}"/>
                </a:ext>
              </a:extLst>
            </p:cNvPr>
            <p:cNvSpPr txBox="1"/>
            <p:nvPr/>
          </p:nvSpPr>
          <p:spPr>
            <a:xfrm>
              <a:off x="3481955" y="1354847"/>
              <a:ext cx="154899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Follow up on LinkedIn to </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deepen your relationships</a:t>
              </a:r>
            </a:p>
          </p:txBody>
        </p:sp>
        <p:cxnSp>
          <p:nvCxnSpPr>
            <p:cNvPr id="83" name="Straight Connector 82">
              <a:extLst>
                <a:ext uri="{FF2B5EF4-FFF2-40B4-BE49-F238E27FC236}">
                  <a16:creationId xmlns:a16="http://schemas.microsoft.com/office/drawing/2014/main" id="{09A572F3-62C2-454B-9310-836743ABB085}"/>
                </a:ext>
              </a:extLst>
            </p:cNvPr>
            <p:cNvCxnSpPr>
              <a:cxnSpLocks/>
            </p:cNvCxnSpPr>
            <p:nvPr/>
          </p:nvCxnSpPr>
          <p:spPr>
            <a:xfrm flipV="1">
              <a:off x="4170016" y="2754842"/>
              <a:ext cx="0" cy="338046"/>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D0255334-335C-45B0-922B-EA40E7F676BD}"/>
              </a:ext>
            </a:extLst>
          </p:cNvPr>
          <p:cNvGrpSpPr/>
          <p:nvPr/>
        </p:nvGrpSpPr>
        <p:grpSpPr>
          <a:xfrm>
            <a:off x="4086386" y="3622496"/>
            <a:ext cx="1361733" cy="1580282"/>
            <a:chOff x="4086386" y="3622496"/>
            <a:chExt cx="1361733" cy="1580282"/>
          </a:xfrm>
        </p:grpSpPr>
        <p:pic>
          <p:nvPicPr>
            <p:cNvPr id="24" name="Picture 23">
              <a:extLst>
                <a:ext uri="{FF2B5EF4-FFF2-40B4-BE49-F238E27FC236}">
                  <a16:creationId xmlns:a16="http://schemas.microsoft.com/office/drawing/2014/main" id="{056506FF-B67C-4FA1-AC3D-8258B108D18A}"/>
                </a:ext>
              </a:extLst>
            </p:cNvPr>
            <p:cNvPicPr>
              <a:picLocks noChangeAspect="1"/>
            </p:cNvPicPr>
            <p:nvPr/>
          </p:nvPicPr>
          <p:blipFill>
            <a:blip r:embed="rId9"/>
            <a:stretch>
              <a:fillRect/>
            </a:stretch>
          </p:blipFill>
          <p:spPr>
            <a:xfrm>
              <a:off x="4168199" y="4001068"/>
              <a:ext cx="1066867" cy="766427"/>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84" name="Rectangle 83">
              <a:extLst>
                <a:ext uri="{FF2B5EF4-FFF2-40B4-BE49-F238E27FC236}">
                  <a16:creationId xmlns:a16="http://schemas.microsoft.com/office/drawing/2014/main" id="{5C279844-FC84-4779-A160-13B6D47523A3}"/>
                </a:ext>
              </a:extLst>
            </p:cNvPr>
            <p:cNvSpPr/>
            <p:nvPr/>
          </p:nvSpPr>
          <p:spPr>
            <a:xfrm>
              <a:off x="4086386" y="4771891"/>
              <a:ext cx="1361733" cy="430887"/>
            </a:xfrm>
            <a:prstGeom prst="rect">
              <a:avLst/>
            </a:prstGeom>
          </p:spPr>
          <p:txBody>
            <a:bodyPr wrap="square">
              <a:spAutoFit/>
            </a:bodyPr>
            <a:lstStyle/>
            <a:p>
              <a:pPr lvl="0" defTabSz="914400">
                <a:defRPr/>
              </a:pPr>
              <a:r>
                <a:rPr lang="en-US" sz="1100" dirty="0">
                  <a:solidFill>
                    <a:prstClr val="black"/>
                  </a:solidFill>
                  <a:latin typeface="Segoe UI Light" panose="020B0502040204020203" pitchFamily="34" charset="0"/>
                  <a:cs typeface="Segoe UI Light" panose="020B0502040204020203" pitchFamily="34" charset="0"/>
                </a:rPr>
                <a:t>Write </a:t>
              </a:r>
              <a:r>
                <a:rPr lang="en-US" sz="1100" b="1" dirty="0">
                  <a:solidFill>
                    <a:prstClr val="black"/>
                  </a:solidFill>
                  <a:latin typeface="Segoe UI Light" panose="020B0502040204020203" pitchFamily="34" charset="0"/>
                  <a:cs typeface="Segoe UI Light" panose="020B0502040204020203" pitchFamily="34" charset="0"/>
                </a:rPr>
                <a:t>emails in context</a:t>
              </a:r>
            </a:p>
          </p:txBody>
        </p:sp>
        <p:cxnSp>
          <p:nvCxnSpPr>
            <p:cNvPr id="85" name="Straight Connector 84">
              <a:extLst>
                <a:ext uri="{FF2B5EF4-FFF2-40B4-BE49-F238E27FC236}">
                  <a16:creationId xmlns:a16="http://schemas.microsoft.com/office/drawing/2014/main" id="{A71AB9F7-93FC-4577-BAC9-CF033B1CB10C}"/>
                </a:ext>
              </a:extLst>
            </p:cNvPr>
            <p:cNvCxnSpPr>
              <a:cxnSpLocks/>
            </p:cNvCxnSpPr>
            <p:nvPr/>
          </p:nvCxnSpPr>
          <p:spPr>
            <a:xfrm flipV="1">
              <a:off x="4404715" y="3622496"/>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E16764C-9A55-48B7-9E5C-87B2805FD5FD}"/>
              </a:ext>
            </a:extLst>
          </p:cNvPr>
          <p:cNvGrpSpPr/>
          <p:nvPr/>
        </p:nvGrpSpPr>
        <p:grpSpPr>
          <a:xfrm>
            <a:off x="4561157" y="1455067"/>
            <a:ext cx="1497795" cy="1653793"/>
            <a:chOff x="4561157" y="1455067"/>
            <a:chExt cx="1497795" cy="1653793"/>
          </a:xfrm>
        </p:grpSpPr>
        <p:grpSp>
          <p:nvGrpSpPr>
            <p:cNvPr id="8" name="Group 7">
              <a:extLst>
                <a:ext uri="{FF2B5EF4-FFF2-40B4-BE49-F238E27FC236}">
                  <a16:creationId xmlns:a16="http://schemas.microsoft.com/office/drawing/2014/main" id="{52FA271A-7066-4F67-A4A4-AA2681480037}"/>
                </a:ext>
              </a:extLst>
            </p:cNvPr>
            <p:cNvGrpSpPr/>
            <p:nvPr/>
          </p:nvGrpSpPr>
          <p:grpSpPr>
            <a:xfrm>
              <a:off x="4561157" y="1455067"/>
              <a:ext cx="1446513" cy="1653793"/>
              <a:chOff x="7264585" y="1703765"/>
              <a:chExt cx="1446513" cy="1653793"/>
            </a:xfrm>
          </p:grpSpPr>
          <p:cxnSp>
            <p:nvCxnSpPr>
              <p:cNvPr id="31" name="Straight Connector 30">
                <a:extLst>
                  <a:ext uri="{FF2B5EF4-FFF2-40B4-BE49-F238E27FC236}">
                    <a16:creationId xmlns:a16="http://schemas.microsoft.com/office/drawing/2014/main" id="{309EE484-BADD-4506-992B-E75D525104DD}"/>
                  </a:ext>
                </a:extLst>
              </p:cNvPr>
              <p:cNvCxnSpPr>
                <a:cxnSpLocks/>
              </p:cNvCxnSpPr>
              <p:nvPr/>
            </p:nvCxnSpPr>
            <p:spPr>
              <a:xfrm flipV="1">
                <a:off x="7375917" y="3019512"/>
                <a:ext cx="0" cy="338046"/>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04BA8CD-E588-4814-8024-D5DFC2B2E5D9}"/>
                  </a:ext>
                </a:extLst>
              </p:cNvPr>
              <p:cNvSpPr txBox="1"/>
              <p:nvPr/>
            </p:nvSpPr>
            <p:spPr>
              <a:xfrm>
                <a:off x="7264585" y="1703765"/>
                <a:ext cx="144651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Light" panose="020B0502040204020203" pitchFamily="34" charset="0"/>
                    <a:cs typeface="Segoe UI Light" panose="020B0502040204020203" pitchFamily="34" charset="0"/>
                  </a:rPr>
                  <a:t>Less data entry with </a:t>
                </a:r>
                <a:r>
                  <a:rPr lang="en-US" sz="1100" b="1" dirty="0">
                    <a:solidFill>
                      <a:prstClr val="black"/>
                    </a:solidFill>
                    <a:latin typeface="Segoe UI Light" panose="020B0502040204020203" pitchFamily="34" charset="0"/>
                    <a:cs typeface="Segoe UI Light" panose="020B0502040204020203" pitchFamily="34" charset="0"/>
                  </a:rPr>
                  <a:t>auto capture</a:t>
                </a:r>
                <a:endPar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
          <p:nvSpPr>
            <p:cNvPr id="25" name="Star: 6 Points 24">
              <a:extLst>
                <a:ext uri="{FF2B5EF4-FFF2-40B4-BE49-F238E27FC236}">
                  <a16:creationId xmlns:a16="http://schemas.microsoft.com/office/drawing/2014/main" id="{352EB1C7-E45B-4294-BD0A-512F9A784E00}"/>
                </a:ext>
              </a:extLst>
            </p:cNvPr>
            <p:cNvSpPr/>
            <p:nvPr/>
          </p:nvSpPr>
          <p:spPr bwMode="auto">
            <a:xfrm>
              <a:off x="5916859" y="2616646"/>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 name="Graphic 26" descr="Eye">
              <a:extLst>
                <a:ext uri="{FF2B5EF4-FFF2-40B4-BE49-F238E27FC236}">
                  <a16:creationId xmlns:a16="http://schemas.microsoft.com/office/drawing/2014/main" id="{964BE487-CB32-41D0-95C9-5776F81D23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5438" y="2560266"/>
              <a:ext cx="289225" cy="289225"/>
            </a:xfrm>
            <a:prstGeom prst="rect">
              <a:avLst/>
            </a:prstGeom>
          </p:spPr>
        </p:pic>
      </p:grpSp>
      <p:grpSp>
        <p:nvGrpSpPr>
          <p:cNvPr id="115" name="Group 114">
            <a:extLst>
              <a:ext uri="{FF2B5EF4-FFF2-40B4-BE49-F238E27FC236}">
                <a16:creationId xmlns:a16="http://schemas.microsoft.com/office/drawing/2014/main" id="{8429A77E-0F4B-4439-A0BE-332B1E8903C9}"/>
              </a:ext>
            </a:extLst>
          </p:cNvPr>
          <p:cNvGrpSpPr/>
          <p:nvPr/>
        </p:nvGrpSpPr>
        <p:grpSpPr>
          <a:xfrm>
            <a:off x="6993037" y="3622496"/>
            <a:ext cx="1757165" cy="2217551"/>
            <a:chOff x="6993037" y="3622496"/>
            <a:chExt cx="1757165" cy="2217551"/>
          </a:xfrm>
        </p:grpSpPr>
        <p:sp>
          <p:nvSpPr>
            <p:cNvPr id="87" name="TextBox 86">
              <a:extLst>
                <a:ext uri="{FF2B5EF4-FFF2-40B4-BE49-F238E27FC236}">
                  <a16:creationId xmlns:a16="http://schemas.microsoft.com/office/drawing/2014/main" id="{90202E02-D135-490A-876D-E212BC16C48B}"/>
                </a:ext>
              </a:extLst>
            </p:cNvPr>
            <p:cNvSpPr txBox="1"/>
            <p:nvPr/>
          </p:nvSpPr>
          <p:spPr>
            <a:xfrm>
              <a:off x="6993037" y="5424549"/>
              <a:ext cx="1757165" cy="415498"/>
            </a:xfrm>
            <a:prstGeom prst="rect">
              <a:avLst/>
            </a:prstGeom>
            <a:noFill/>
          </p:spPr>
          <p:txBody>
            <a:bodyPr wrap="square" rtlCol="0">
              <a:spAutoFit/>
            </a:bodyPr>
            <a:lstStyle/>
            <a:p>
              <a:pPr lvl="0" defTabSz="914400">
                <a:defRPr/>
              </a:pPr>
              <a:r>
                <a:rPr kumimoji="0" lang="en-US" sz="105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Add new products and price </a:t>
              </a:r>
              <a:r>
                <a:rPr lang="en-US" sz="1050" b="1" dirty="0">
                  <a:solidFill>
                    <a:prstClr val="black"/>
                  </a:solidFill>
                  <a:latin typeface="Segoe UI Light" panose="020B0502040204020203" pitchFamily="34" charset="0"/>
                  <a:cs typeface="Segoe UI Light" panose="020B0502040204020203" pitchFamily="34" charset="0"/>
                </a:rPr>
                <a:t>list items </a:t>
              </a:r>
              <a:r>
                <a:rPr lang="en-US" sz="1050" dirty="0">
                  <a:solidFill>
                    <a:prstClr val="black"/>
                  </a:solidFill>
                  <a:latin typeface="Segoe UI Light" panose="020B0502040204020203" pitchFamily="34" charset="0"/>
                  <a:cs typeface="Segoe UI Light" panose="020B0502040204020203" pitchFamily="34" charset="0"/>
                </a:rPr>
                <a:t>easier</a:t>
              </a:r>
              <a:endParaRPr kumimoji="0" lang="en-US" sz="105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89" name="Straight Connector 88">
              <a:extLst>
                <a:ext uri="{FF2B5EF4-FFF2-40B4-BE49-F238E27FC236}">
                  <a16:creationId xmlns:a16="http://schemas.microsoft.com/office/drawing/2014/main" id="{C52C4A99-B81B-4E14-B39F-758D2E48009B}"/>
                </a:ext>
              </a:extLst>
            </p:cNvPr>
            <p:cNvCxnSpPr>
              <a:cxnSpLocks/>
            </p:cNvCxnSpPr>
            <p:nvPr/>
          </p:nvCxnSpPr>
          <p:spPr>
            <a:xfrm flipV="1">
              <a:off x="7302457" y="3622496"/>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62E26DDF-BC98-4455-A8E0-F7367D743A67}"/>
              </a:ext>
            </a:extLst>
          </p:cNvPr>
          <p:cNvGrpSpPr/>
          <p:nvPr/>
        </p:nvGrpSpPr>
        <p:grpSpPr>
          <a:xfrm>
            <a:off x="8576788" y="3599484"/>
            <a:ext cx="1600118" cy="2012987"/>
            <a:chOff x="8576788" y="3599484"/>
            <a:chExt cx="1600118" cy="2012987"/>
          </a:xfrm>
        </p:grpSpPr>
        <p:pic>
          <p:nvPicPr>
            <p:cNvPr id="90" name="Picture 2" descr="A quote form showing the Create PDF button on the command bar">
              <a:extLst>
                <a:ext uri="{FF2B5EF4-FFF2-40B4-BE49-F238E27FC236}">
                  <a16:creationId xmlns:a16="http://schemas.microsoft.com/office/drawing/2014/main" id="{9E87C207-F363-45A4-936C-FD1BCEBB9E6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9705"/>
            <a:stretch/>
          </p:blipFill>
          <p:spPr bwMode="auto">
            <a:xfrm>
              <a:off x="8635191" y="4048988"/>
              <a:ext cx="1541715" cy="112418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D86984FF-FBB3-48DB-896C-D131AF87822C}"/>
                </a:ext>
              </a:extLst>
            </p:cNvPr>
            <p:cNvSpPr txBox="1"/>
            <p:nvPr/>
          </p:nvSpPr>
          <p:spPr>
            <a:xfrm>
              <a:off x="8576788" y="5181584"/>
              <a:ext cx="1364476"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Segoe UI Light" panose="020B0502040204020203" pitchFamily="34" charset="0"/>
                  <a:cs typeface="Segoe UI Light" panose="020B0502040204020203" pitchFamily="34" charset="0"/>
                </a:rPr>
                <a:t>Generate and s</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PDFs </a:t>
              </a:r>
              <a:r>
                <a:rPr kumimoji="0" lang="en-US" sz="110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for your quote</a:t>
              </a:r>
            </a:p>
          </p:txBody>
        </p:sp>
        <p:cxnSp>
          <p:nvCxnSpPr>
            <p:cNvPr id="92" name="Straight Connector 91">
              <a:extLst>
                <a:ext uri="{FF2B5EF4-FFF2-40B4-BE49-F238E27FC236}">
                  <a16:creationId xmlns:a16="http://schemas.microsoft.com/office/drawing/2014/main" id="{1B25A9BB-B895-4415-9259-D3EC1EFC0D0D}"/>
                </a:ext>
              </a:extLst>
            </p:cNvPr>
            <p:cNvCxnSpPr>
              <a:cxnSpLocks/>
            </p:cNvCxnSpPr>
            <p:nvPr/>
          </p:nvCxnSpPr>
          <p:spPr>
            <a:xfrm flipV="1">
              <a:off x="8772646" y="3599484"/>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3208504-3FD2-4D74-940B-1CCDE3BD1CA7}"/>
              </a:ext>
            </a:extLst>
          </p:cNvPr>
          <p:cNvGrpSpPr/>
          <p:nvPr/>
        </p:nvGrpSpPr>
        <p:grpSpPr>
          <a:xfrm>
            <a:off x="9186216" y="1221892"/>
            <a:ext cx="1113077" cy="1898869"/>
            <a:chOff x="9186216" y="1221892"/>
            <a:chExt cx="1113077" cy="1898869"/>
          </a:xfrm>
        </p:grpSpPr>
        <p:sp>
          <p:nvSpPr>
            <p:cNvPr id="93" name="TextBox 92">
              <a:extLst>
                <a:ext uri="{FF2B5EF4-FFF2-40B4-BE49-F238E27FC236}">
                  <a16:creationId xmlns:a16="http://schemas.microsoft.com/office/drawing/2014/main" id="{D128FF3D-D144-4F8C-8730-A07F534CDDCF}"/>
                </a:ext>
              </a:extLst>
            </p:cNvPr>
            <p:cNvSpPr txBox="1"/>
            <p:nvPr/>
          </p:nvSpPr>
          <p:spPr>
            <a:xfrm>
              <a:off x="9186216" y="1221892"/>
              <a:ext cx="11130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Segoe UI Light" panose="020B0502040204020203" pitchFamily="34" charset="0"/>
                  <a:cs typeface="Segoe UI Light" panose="020B0502040204020203" pitchFamily="34" charset="0"/>
                </a:rPr>
                <a:t>Enter </a:t>
              </a:r>
              <a:r>
                <a:rPr lang="en-US" sz="1050" b="1" dirty="0">
                  <a:solidFill>
                    <a:prstClr val="black"/>
                  </a:solidFill>
                  <a:latin typeface="Segoe UI Light" panose="020B0502040204020203" pitchFamily="34" charset="0"/>
                  <a:cs typeface="Segoe UI Light" panose="020B0502040204020203" pitchFamily="34" charset="0"/>
                </a:rPr>
                <a:t>custom data, when closing </a:t>
              </a:r>
              <a:r>
                <a:rPr lang="en-US" sz="1050" dirty="0">
                  <a:solidFill>
                    <a:prstClr val="black"/>
                  </a:solidFill>
                  <a:latin typeface="Segoe UI Light" panose="020B0502040204020203" pitchFamily="34" charset="0"/>
                  <a:cs typeface="Segoe UI Light" panose="020B0502040204020203" pitchFamily="34" charset="0"/>
                </a:rPr>
                <a:t>an opportunity</a:t>
              </a:r>
              <a:endParaRPr kumimoji="0" lang="en-US" sz="105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94" name="Straight Connector 93">
              <a:extLst>
                <a:ext uri="{FF2B5EF4-FFF2-40B4-BE49-F238E27FC236}">
                  <a16:creationId xmlns:a16="http://schemas.microsoft.com/office/drawing/2014/main" id="{CBC16D30-85D3-4729-905B-2F6E4A30FE59}"/>
                </a:ext>
              </a:extLst>
            </p:cNvPr>
            <p:cNvCxnSpPr>
              <a:cxnSpLocks/>
            </p:cNvCxnSpPr>
            <p:nvPr/>
          </p:nvCxnSpPr>
          <p:spPr>
            <a:xfrm flipV="1">
              <a:off x="9399271" y="2798538"/>
              <a:ext cx="0" cy="322223"/>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4699211-DA30-41F7-A726-94E4AC6CB929}"/>
              </a:ext>
            </a:extLst>
          </p:cNvPr>
          <p:cNvGrpSpPr/>
          <p:nvPr/>
        </p:nvGrpSpPr>
        <p:grpSpPr>
          <a:xfrm>
            <a:off x="9992930" y="6379938"/>
            <a:ext cx="2149194" cy="439606"/>
            <a:chOff x="9992930" y="6379938"/>
            <a:chExt cx="2149194" cy="439606"/>
          </a:xfrm>
        </p:grpSpPr>
        <p:grpSp>
          <p:nvGrpSpPr>
            <p:cNvPr id="117" name="Group 116">
              <a:extLst>
                <a:ext uri="{FF2B5EF4-FFF2-40B4-BE49-F238E27FC236}">
                  <a16:creationId xmlns:a16="http://schemas.microsoft.com/office/drawing/2014/main" id="{C69B4E29-7D73-40C3-91D6-3C53792F2AF1}"/>
                </a:ext>
              </a:extLst>
            </p:cNvPr>
            <p:cNvGrpSpPr/>
            <p:nvPr/>
          </p:nvGrpSpPr>
          <p:grpSpPr>
            <a:xfrm>
              <a:off x="9992930" y="6379938"/>
              <a:ext cx="1462623" cy="289225"/>
              <a:chOff x="9992930" y="6379938"/>
              <a:chExt cx="1462623" cy="289225"/>
            </a:xfrm>
          </p:grpSpPr>
          <p:pic>
            <p:nvPicPr>
              <p:cNvPr id="99" name="Graphic 98" descr="Eye">
                <a:extLst>
                  <a:ext uri="{FF2B5EF4-FFF2-40B4-BE49-F238E27FC236}">
                    <a16:creationId xmlns:a16="http://schemas.microsoft.com/office/drawing/2014/main" id="{326F25A8-F143-40D0-9BC0-7A9A2557BC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2930" y="6379938"/>
                <a:ext cx="289225" cy="289225"/>
              </a:xfrm>
              <a:prstGeom prst="rect">
                <a:avLst/>
              </a:prstGeom>
            </p:spPr>
          </p:pic>
          <p:sp>
            <p:nvSpPr>
              <p:cNvPr id="38" name="TextBox 37">
                <a:extLst>
                  <a:ext uri="{FF2B5EF4-FFF2-40B4-BE49-F238E27FC236}">
                    <a16:creationId xmlns:a16="http://schemas.microsoft.com/office/drawing/2014/main" id="{051E1DC3-79FB-459F-98DC-B21E4BD3DBFF}"/>
                  </a:ext>
                </a:extLst>
              </p:cNvPr>
              <p:cNvSpPr txBox="1"/>
              <p:nvPr/>
            </p:nvSpPr>
            <p:spPr>
              <a:xfrm>
                <a:off x="10282155" y="6446322"/>
                <a:ext cx="1173398" cy="161583"/>
              </a:xfrm>
              <a:prstGeom prst="rect">
                <a:avLst/>
              </a:prstGeom>
              <a:noFill/>
            </p:spPr>
            <p:txBody>
              <a:bodyPr wrap="none" lIns="0" tIns="0" rIns="0" bIns="0" rtlCol="0">
                <a:spAutoFit/>
              </a:bodyPr>
              <a:lstStyle/>
              <a:p>
                <a:pPr algn="l"/>
                <a:r>
                  <a:rPr lang="en-US" sz="1050">
                    <a:solidFill>
                      <a:schemeClr val="accent1"/>
                    </a:solidFill>
                  </a:rPr>
                  <a:t>Available in Preview</a:t>
                </a:r>
              </a:p>
            </p:txBody>
          </p:sp>
        </p:grpSp>
        <p:sp>
          <p:nvSpPr>
            <p:cNvPr id="100" name="Star: 6 Points 99">
              <a:extLst>
                <a:ext uri="{FF2B5EF4-FFF2-40B4-BE49-F238E27FC236}">
                  <a16:creationId xmlns:a16="http://schemas.microsoft.com/office/drawing/2014/main" id="{C9A470E4-C619-45C4-8609-3736EE29C573}"/>
                </a:ext>
              </a:extLst>
            </p:cNvPr>
            <p:cNvSpPr/>
            <p:nvPr/>
          </p:nvSpPr>
          <p:spPr bwMode="auto">
            <a:xfrm>
              <a:off x="10060728" y="6669163"/>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2F00563E-F258-47EA-B0B8-1B1A9CEE2814}"/>
                </a:ext>
              </a:extLst>
            </p:cNvPr>
            <p:cNvSpPr txBox="1"/>
            <p:nvPr/>
          </p:nvSpPr>
          <p:spPr>
            <a:xfrm>
              <a:off x="10300273" y="6657961"/>
              <a:ext cx="1841851" cy="161583"/>
            </a:xfrm>
            <a:prstGeom prst="rect">
              <a:avLst/>
            </a:prstGeom>
            <a:noFill/>
          </p:spPr>
          <p:txBody>
            <a:bodyPr wrap="none" lIns="0" tIns="0" rIns="0" bIns="0" rtlCol="0">
              <a:spAutoFit/>
            </a:bodyPr>
            <a:lstStyle/>
            <a:p>
              <a:pPr algn="l"/>
              <a:r>
                <a:rPr lang="en-US" sz="1050">
                  <a:solidFill>
                    <a:schemeClr val="accent1"/>
                  </a:solidFill>
                </a:rPr>
                <a:t>Sales Insights partially required</a:t>
              </a:r>
            </a:p>
          </p:txBody>
        </p:sp>
      </p:grpSp>
      <p:grpSp>
        <p:nvGrpSpPr>
          <p:cNvPr id="42" name="Group 41">
            <a:extLst>
              <a:ext uri="{FF2B5EF4-FFF2-40B4-BE49-F238E27FC236}">
                <a16:creationId xmlns:a16="http://schemas.microsoft.com/office/drawing/2014/main" id="{0C7200BC-DA78-49A3-B41C-912D293D9D4C}"/>
              </a:ext>
            </a:extLst>
          </p:cNvPr>
          <p:cNvGrpSpPr/>
          <p:nvPr/>
        </p:nvGrpSpPr>
        <p:grpSpPr>
          <a:xfrm>
            <a:off x="10312558" y="1590404"/>
            <a:ext cx="1689281" cy="1542690"/>
            <a:chOff x="10312558" y="1590404"/>
            <a:chExt cx="1689281" cy="1542690"/>
          </a:xfrm>
        </p:grpSpPr>
        <p:sp>
          <p:nvSpPr>
            <p:cNvPr id="95" name="TextBox 94">
              <a:extLst>
                <a:ext uri="{FF2B5EF4-FFF2-40B4-BE49-F238E27FC236}">
                  <a16:creationId xmlns:a16="http://schemas.microsoft.com/office/drawing/2014/main" id="{105BDDBE-03ED-4802-B817-FAFDECB7CD96}"/>
                </a:ext>
              </a:extLst>
            </p:cNvPr>
            <p:cNvSpPr txBox="1"/>
            <p:nvPr/>
          </p:nvSpPr>
          <p:spPr>
            <a:xfrm>
              <a:off x="10312558" y="1590404"/>
              <a:ext cx="1689281"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Forecast your results </a:t>
              </a:r>
              <a:r>
                <a:rPr kumimoji="0" lang="en-US" sz="105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confidently</a:t>
              </a:r>
            </a:p>
          </p:txBody>
        </p:sp>
        <p:cxnSp>
          <p:nvCxnSpPr>
            <p:cNvPr id="97" name="Straight Connector 96">
              <a:extLst>
                <a:ext uri="{FF2B5EF4-FFF2-40B4-BE49-F238E27FC236}">
                  <a16:creationId xmlns:a16="http://schemas.microsoft.com/office/drawing/2014/main" id="{8AA98C74-04C0-49A1-B780-6FBDD0032254}"/>
                </a:ext>
              </a:extLst>
            </p:cNvPr>
            <p:cNvCxnSpPr>
              <a:cxnSpLocks/>
            </p:cNvCxnSpPr>
            <p:nvPr/>
          </p:nvCxnSpPr>
          <p:spPr>
            <a:xfrm flipV="1">
              <a:off x="11000484" y="2810871"/>
              <a:ext cx="0" cy="322223"/>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pic>
          <p:nvPicPr>
            <p:cNvPr id="103" name="Graphic 102" descr="Eye">
              <a:extLst>
                <a:ext uri="{FF2B5EF4-FFF2-40B4-BE49-F238E27FC236}">
                  <a16:creationId xmlns:a16="http://schemas.microsoft.com/office/drawing/2014/main" id="{6B9011CE-2549-45FF-AAD0-5D130D86EA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45008" y="2645979"/>
              <a:ext cx="289225" cy="289225"/>
            </a:xfrm>
            <a:prstGeom prst="rect">
              <a:avLst/>
            </a:prstGeom>
          </p:spPr>
        </p:pic>
      </p:grpSp>
      <p:sp>
        <p:nvSpPr>
          <p:cNvPr id="105" name="Star: 6 Points 104">
            <a:extLst>
              <a:ext uri="{FF2B5EF4-FFF2-40B4-BE49-F238E27FC236}">
                <a16:creationId xmlns:a16="http://schemas.microsoft.com/office/drawing/2014/main" id="{FAF7C9C2-7457-4497-B1DD-B562AE0FCE48}"/>
              </a:ext>
            </a:extLst>
          </p:cNvPr>
          <p:cNvSpPr/>
          <p:nvPr/>
        </p:nvSpPr>
        <p:spPr bwMode="auto">
          <a:xfrm>
            <a:off x="12051116" y="4891190"/>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3A875771-1EAE-4981-8288-8948AF7023FE}"/>
              </a:ext>
            </a:extLst>
          </p:cNvPr>
          <p:cNvGrpSpPr/>
          <p:nvPr/>
        </p:nvGrpSpPr>
        <p:grpSpPr>
          <a:xfrm>
            <a:off x="7512549" y="1406129"/>
            <a:ext cx="1689278" cy="1702732"/>
            <a:chOff x="7512549" y="1406129"/>
            <a:chExt cx="1689278" cy="1702732"/>
          </a:xfrm>
        </p:grpSpPr>
        <p:grpSp>
          <p:nvGrpSpPr>
            <p:cNvPr id="71" name="Group 70">
              <a:extLst>
                <a:ext uri="{FF2B5EF4-FFF2-40B4-BE49-F238E27FC236}">
                  <a16:creationId xmlns:a16="http://schemas.microsoft.com/office/drawing/2014/main" id="{33C92288-D787-4D5B-A86B-66F7FED2B494}"/>
                </a:ext>
              </a:extLst>
            </p:cNvPr>
            <p:cNvGrpSpPr/>
            <p:nvPr/>
          </p:nvGrpSpPr>
          <p:grpSpPr>
            <a:xfrm>
              <a:off x="7512549" y="1406129"/>
              <a:ext cx="1689278" cy="1702732"/>
              <a:chOff x="1681447" y="1797775"/>
              <a:chExt cx="1950117" cy="1771181"/>
            </a:xfrm>
          </p:grpSpPr>
          <p:cxnSp>
            <p:nvCxnSpPr>
              <p:cNvPr id="73" name="Straight Connector 72">
                <a:extLst>
                  <a:ext uri="{FF2B5EF4-FFF2-40B4-BE49-F238E27FC236}">
                    <a16:creationId xmlns:a16="http://schemas.microsoft.com/office/drawing/2014/main" id="{81619F23-4E3B-4361-A781-112F7A9C295E}"/>
                  </a:ext>
                </a:extLst>
              </p:cNvPr>
              <p:cNvCxnSpPr>
                <a:cxnSpLocks/>
              </p:cNvCxnSpPr>
              <p:nvPr/>
            </p:nvCxnSpPr>
            <p:spPr>
              <a:xfrm flipV="1">
                <a:off x="1805755" y="2988614"/>
                <a:ext cx="0" cy="580342"/>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BBA22AF-BC41-42E5-BF8D-7FC5E0E8E46B}"/>
                  </a:ext>
                </a:extLst>
              </p:cNvPr>
              <p:cNvSpPr txBox="1"/>
              <p:nvPr/>
            </p:nvSpPr>
            <p:spPr>
              <a:xfrm>
                <a:off x="1681447" y="1797775"/>
                <a:ext cx="1950117" cy="432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Segoe UI Light" panose="020B0502040204020203" pitchFamily="34" charset="0"/>
                    <a:cs typeface="Segoe UI Light" panose="020B0502040204020203" pitchFamily="34" charset="0"/>
                  </a:rPr>
                  <a:t>Prioritize using </a:t>
                </a:r>
                <a:r>
                  <a:rPr lang="en-US" sz="1050" b="1" dirty="0">
                    <a:solidFill>
                      <a:prstClr val="black"/>
                    </a:solidFill>
                    <a:latin typeface="Segoe UI Light" panose="020B0502040204020203" pitchFamily="34" charset="0"/>
                    <a:cs typeface="Segoe UI Light" panose="020B0502040204020203" pitchFamily="34" charset="0"/>
                  </a:rPr>
                  <a:t>customized</a:t>
                </a:r>
                <a:r>
                  <a:rPr kumimoji="0" lang="en-US" sz="105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lang="en-US" sz="1050" b="1" dirty="0">
                    <a:solidFill>
                      <a:prstClr val="black"/>
                    </a:solidFill>
                    <a:latin typeface="Segoe UI Light" panose="020B0502040204020203" pitchFamily="34" charset="0"/>
                    <a:cs typeface="Segoe UI Light" panose="020B0502040204020203" pitchFamily="34" charset="0"/>
                  </a:rPr>
                  <a:t>o</a:t>
                </a:r>
                <a:r>
                  <a:rPr kumimoji="0" lang="en-US" sz="1050" b="1"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pportunity</a:t>
                </a:r>
                <a:r>
                  <a:rPr kumimoji="0" lang="en-US" sz="105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scoring</a:t>
                </a:r>
              </a:p>
            </p:txBody>
          </p:sp>
        </p:grpSp>
        <p:pic>
          <p:nvPicPr>
            <p:cNvPr id="102" name="Graphic 101" descr="Eye">
              <a:extLst>
                <a:ext uri="{FF2B5EF4-FFF2-40B4-BE49-F238E27FC236}">
                  <a16:creationId xmlns:a16="http://schemas.microsoft.com/office/drawing/2014/main" id="{CEB063B2-37D9-446A-820B-68FEC83BE5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00854" y="2485960"/>
              <a:ext cx="331599" cy="289225"/>
            </a:xfrm>
            <a:prstGeom prst="rect">
              <a:avLst/>
            </a:prstGeom>
          </p:spPr>
        </p:pic>
        <p:sp>
          <p:nvSpPr>
            <p:cNvPr id="109" name="Star: 6 Points 108">
              <a:extLst>
                <a:ext uri="{FF2B5EF4-FFF2-40B4-BE49-F238E27FC236}">
                  <a16:creationId xmlns:a16="http://schemas.microsoft.com/office/drawing/2014/main" id="{A5F77434-99CD-49AA-8DBC-8B9AB2BC6D9D}"/>
                </a:ext>
              </a:extLst>
            </p:cNvPr>
            <p:cNvSpPr/>
            <p:nvPr/>
          </p:nvSpPr>
          <p:spPr bwMode="auto">
            <a:xfrm>
              <a:off x="8809344" y="2547728"/>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434A3069-DCD7-4F38-A1A9-5470EB430CA9}"/>
              </a:ext>
            </a:extLst>
          </p:cNvPr>
          <p:cNvGrpSpPr/>
          <p:nvPr/>
        </p:nvGrpSpPr>
        <p:grpSpPr>
          <a:xfrm>
            <a:off x="6232906" y="1226470"/>
            <a:ext cx="1148675" cy="1872205"/>
            <a:chOff x="6232906" y="1226470"/>
            <a:chExt cx="1148675" cy="1872205"/>
          </a:xfrm>
        </p:grpSpPr>
        <p:grpSp>
          <p:nvGrpSpPr>
            <p:cNvPr id="39" name="Group 38">
              <a:extLst>
                <a:ext uri="{FF2B5EF4-FFF2-40B4-BE49-F238E27FC236}">
                  <a16:creationId xmlns:a16="http://schemas.microsoft.com/office/drawing/2014/main" id="{439821A4-50BD-4437-BC93-A93A7F3CBE83}"/>
                </a:ext>
              </a:extLst>
            </p:cNvPr>
            <p:cNvGrpSpPr/>
            <p:nvPr/>
          </p:nvGrpSpPr>
          <p:grpSpPr>
            <a:xfrm>
              <a:off x="6232906" y="1226470"/>
              <a:ext cx="1148675" cy="1872205"/>
              <a:chOff x="6232906" y="1226470"/>
              <a:chExt cx="1148675" cy="1872205"/>
            </a:xfrm>
          </p:grpSpPr>
          <p:cxnSp>
            <p:nvCxnSpPr>
              <p:cNvPr id="107" name="Straight Connector 106">
                <a:extLst>
                  <a:ext uri="{FF2B5EF4-FFF2-40B4-BE49-F238E27FC236}">
                    <a16:creationId xmlns:a16="http://schemas.microsoft.com/office/drawing/2014/main" id="{447CDBDC-106F-4F7F-A9E4-C05A0032F874}"/>
                  </a:ext>
                </a:extLst>
              </p:cNvPr>
              <p:cNvCxnSpPr>
                <a:cxnSpLocks/>
              </p:cNvCxnSpPr>
              <p:nvPr/>
            </p:nvCxnSpPr>
            <p:spPr>
              <a:xfrm flipV="1">
                <a:off x="6668929" y="2976454"/>
                <a:ext cx="0" cy="122221"/>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8420590-683E-4999-AC98-1211B471B112}"/>
                  </a:ext>
                </a:extLst>
              </p:cNvPr>
              <p:cNvSpPr txBox="1"/>
              <p:nvPr/>
            </p:nvSpPr>
            <p:spPr>
              <a:xfrm>
                <a:off x="6232906" y="1226470"/>
                <a:ext cx="11486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Teams integration </a:t>
                </a:r>
                <a:r>
                  <a:rPr kumimoji="0" lang="en-US" sz="105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for better collaboration</a:t>
                </a:r>
              </a:p>
            </p:txBody>
          </p:sp>
          <p:pic>
            <p:nvPicPr>
              <p:cNvPr id="106" name="Picture 105" descr="A screenshot of a cell phone&#10;&#10;Description automatically generated">
                <a:extLst>
                  <a:ext uri="{FF2B5EF4-FFF2-40B4-BE49-F238E27FC236}">
                    <a16:creationId xmlns:a16="http://schemas.microsoft.com/office/drawing/2014/main" id="{A2347F9C-D6AA-456B-AF0D-81A18C38E9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89237" y="1973499"/>
                <a:ext cx="472881" cy="946858"/>
              </a:xfrm>
              <a:prstGeom prst="rect">
                <a:avLst/>
              </a:prstGeom>
            </p:spPr>
          </p:pic>
        </p:grpSp>
        <p:pic>
          <p:nvPicPr>
            <p:cNvPr id="108" name="Graphic 107" descr="Eye">
              <a:extLst>
                <a:ext uri="{FF2B5EF4-FFF2-40B4-BE49-F238E27FC236}">
                  <a16:creationId xmlns:a16="http://schemas.microsoft.com/office/drawing/2014/main" id="{B5CF84D1-817F-40A8-9883-5430CAF03F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24190" y="2733467"/>
              <a:ext cx="289225" cy="289225"/>
            </a:xfrm>
            <a:prstGeom prst="rect">
              <a:avLst/>
            </a:prstGeom>
          </p:spPr>
        </p:pic>
        <p:sp>
          <p:nvSpPr>
            <p:cNvPr id="110" name="Star: 6 Points 109">
              <a:extLst>
                <a:ext uri="{FF2B5EF4-FFF2-40B4-BE49-F238E27FC236}">
                  <a16:creationId xmlns:a16="http://schemas.microsoft.com/office/drawing/2014/main" id="{AEE0CEBD-9912-472F-ADDF-8F26CAD4BFF6}"/>
                </a:ext>
              </a:extLst>
            </p:cNvPr>
            <p:cNvSpPr/>
            <p:nvPr/>
          </p:nvSpPr>
          <p:spPr bwMode="auto">
            <a:xfrm>
              <a:off x="7019506" y="2805177"/>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Star: 6 Points 110">
            <a:extLst>
              <a:ext uri="{FF2B5EF4-FFF2-40B4-BE49-F238E27FC236}">
                <a16:creationId xmlns:a16="http://schemas.microsoft.com/office/drawing/2014/main" id="{7DE32E1C-0E38-490B-BCF9-C651C0D2A04C}"/>
              </a:ext>
            </a:extLst>
          </p:cNvPr>
          <p:cNvSpPr/>
          <p:nvPr/>
        </p:nvSpPr>
        <p:spPr bwMode="auto">
          <a:xfrm>
            <a:off x="11744120" y="2714097"/>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CD854AF8-B157-426D-8AF5-B6AC19AB0A0C}"/>
              </a:ext>
            </a:extLst>
          </p:cNvPr>
          <p:cNvSpPr/>
          <p:nvPr/>
        </p:nvSpPr>
        <p:spPr bwMode="auto">
          <a:xfrm>
            <a:off x="4520143" y="1212239"/>
            <a:ext cx="1605400" cy="1761844"/>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720588DF-F2EE-4E9D-BE0A-B25E03319029}"/>
              </a:ext>
            </a:extLst>
          </p:cNvPr>
          <p:cNvSpPr/>
          <p:nvPr/>
        </p:nvSpPr>
        <p:spPr bwMode="auto">
          <a:xfrm>
            <a:off x="7495163" y="1221892"/>
            <a:ext cx="1737625" cy="1761844"/>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058F0516-BB21-4B9A-B422-8775D2388D32}"/>
              </a:ext>
            </a:extLst>
          </p:cNvPr>
          <p:cNvSpPr/>
          <p:nvPr/>
        </p:nvSpPr>
        <p:spPr bwMode="auto">
          <a:xfrm>
            <a:off x="10247093" y="3877033"/>
            <a:ext cx="1944907" cy="2424779"/>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8583F1B2-7A0C-4A48-8A8D-2BA7F6C36706}"/>
              </a:ext>
            </a:extLst>
          </p:cNvPr>
          <p:cNvSpPr/>
          <p:nvPr/>
        </p:nvSpPr>
        <p:spPr bwMode="auto">
          <a:xfrm>
            <a:off x="10308188" y="1227884"/>
            <a:ext cx="1829566" cy="175585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884225D4-28AB-48EE-A06E-CC12B7D11F18}"/>
              </a:ext>
            </a:extLst>
          </p:cNvPr>
          <p:cNvSpPr/>
          <p:nvPr/>
        </p:nvSpPr>
        <p:spPr bwMode="auto">
          <a:xfrm>
            <a:off x="9219212" y="1221890"/>
            <a:ext cx="1088976" cy="1761845"/>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F23DAFFF-D71C-4712-8791-D11334ACFDDE}"/>
              </a:ext>
            </a:extLst>
          </p:cNvPr>
          <p:cNvSpPr/>
          <p:nvPr/>
        </p:nvSpPr>
        <p:spPr bwMode="auto">
          <a:xfrm>
            <a:off x="2412731" y="3897484"/>
            <a:ext cx="1622879" cy="2404329"/>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6C2FF70A-849C-46BB-AC5C-854E8AE3E043}"/>
              </a:ext>
            </a:extLst>
          </p:cNvPr>
          <p:cNvSpPr/>
          <p:nvPr/>
        </p:nvSpPr>
        <p:spPr bwMode="auto">
          <a:xfrm>
            <a:off x="6982335" y="3902903"/>
            <a:ext cx="1622277" cy="2404330"/>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6" name="Picture 135">
            <a:extLst>
              <a:ext uri="{FF2B5EF4-FFF2-40B4-BE49-F238E27FC236}">
                <a16:creationId xmlns:a16="http://schemas.microsoft.com/office/drawing/2014/main" id="{DD75BAA4-6098-417A-84B6-CB7CEABCCC28}"/>
              </a:ext>
            </a:extLst>
          </p:cNvPr>
          <p:cNvPicPr>
            <a:picLocks noChangeAspect="1"/>
          </p:cNvPicPr>
          <p:nvPr/>
        </p:nvPicPr>
        <p:blipFill>
          <a:blip r:embed="rId14"/>
          <a:stretch>
            <a:fillRect/>
          </a:stretch>
        </p:blipFill>
        <p:spPr>
          <a:xfrm>
            <a:off x="2697416" y="4101949"/>
            <a:ext cx="1127787" cy="614412"/>
          </a:xfrm>
          <a:prstGeom prst="rect">
            <a:avLst/>
          </a:prstGeom>
        </p:spPr>
      </p:pic>
      <p:pic>
        <p:nvPicPr>
          <p:cNvPr id="126" name="Picture 125">
            <a:extLst>
              <a:ext uri="{FF2B5EF4-FFF2-40B4-BE49-F238E27FC236}">
                <a16:creationId xmlns:a16="http://schemas.microsoft.com/office/drawing/2014/main" id="{9EA0EDD8-9877-47C9-B28C-C9D4DAB19430}"/>
              </a:ext>
            </a:extLst>
          </p:cNvPr>
          <p:cNvPicPr>
            <a:picLocks noChangeAspect="1"/>
          </p:cNvPicPr>
          <p:nvPr/>
        </p:nvPicPr>
        <p:blipFill>
          <a:blip r:embed="rId15"/>
          <a:stretch>
            <a:fillRect/>
          </a:stretch>
        </p:blipFill>
        <p:spPr>
          <a:xfrm>
            <a:off x="4620740" y="1873661"/>
            <a:ext cx="1386931" cy="743367"/>
          </a:xfrm>
          <a:prstGeom prst="rect">
            <a:avLst/>
          </a:prstGeom>
        </p:spPr>
      </p:pic>
      <p:pic>
        <p:nvPicPr>
          <p:cNvPr id="104" name="Picture 103">
            <a:extLst>
              <a:ext uri="{FF2B5EF4-FFF2-40B4-BE49-F238E27FC236}">
                <a16:creationId xmlns:a16="http://schemas.microsoft.com/office/drawing/2014/main" id="{991B9EC4-7712-46E4-9BDF-A6C604CB06EE}"/>
              </a:ext>
            </a:extLst>
          </p:cNvPr>
          <p:cNvPicPr>
            <a:picLocks noChangeAspect="1"/>
          </p:cNvPicPr>
          <p:nvPr/>
        </p:nvPicPr>
        <p:blipFill rotWithShape="1">
          <a:blip r:embed="rId16"/>
          <a:srcRect l="25316"/>
          <a:stretch/>
        </p:blipFill>
        <p:spPr>
          <a:xfrm>
            <a:off x="7065923" y="4324824"/>
            <a:ext cx="1374204" cy="1020575"/>
          </a:xfrm>
          <a:prstGeom prst="rect">
            <a:avLst/>
          </a:prstGeom>
        </p:spPr>
      </p:pic>
      <p:pic>
        <p:nvPicPr>
          <p:cNvPr id="127" name="Picture 126">
            <a:extLst>
              <a:ext uri="{FF2B5EF4-FFF2-40B4-BE49-F238E27FC236}">
                <a16:creationId xmlns:a16="http://schemas.microsoft.com/office/drawing/2014/main" id="{9BD8A4D8-3392-4E18-9480-4F7AB2BE1193}"/>
              </a:ext>
            </a:extLst>
          </p:cNvPr>
          <p:cNvPicPr>
            <a:picLocks noChangeAspect="1"/>
          </p:cNvPicPr>
          <p:nvPr/>
        </p:nvPicPr>
        <p:blipFill rotWithShape="1">
          <a:blip r:embed="rId17"/>
          <a:srcRect l="32152"/>
          <a:stretch/>
        </p:blipFill>
        <p:spPr>
          <a:xfrm>
            <a:off x="9327241" y="1928737"/>
            <a:ext cx="866153" cy="653382"/>
          </a:xfrm>
          <a:prstGeom prst="rect">
            <a:avLst/>
          </a:prstGeom>
        </p:spPr>
      </p:pic>
      <p:pic>
        <p:nvPicPr>
          <p:cNvPr id="129" name="Picture 128" descr="A screenshot of a cell phone&#10;&#10;Description automatically generated">
            <a:extLst>
              <a:ext uri="{FF2B5EF4-FFF2-40B4-BE49-F238E27FC236}">
                <a16:creationId xmlns:a16="http://schemas.microsoft.com/office/drawing/2014/main" id="{9ECE6E16-F582-452A-9F63-A6899555C1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62148" y="4081024"/>
            <a:ext cx="493405" cy="987953"/>
          </a:xfrm>
          <a:prstGeom prst="rect">
            <a:avLst/>
          </a:prstGeom>
        </p:spPr>
      </p:pic>
    </p:spTree>
    <p:extLst>
      <p:ext uri="{BB962C8B-B14F-4D97-AF65-F5344CB8AC3E}">
        <p14:creationId xmlns:p14="http://schemas.microsoft.com/office/powerpoint/2010/main" val="224025785"/>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CF12-2F29-488B-9EA3-80301E7DA03C}"/>
              </a:ext>
            </a:extLst>
          </p:cNvPr>
          <p:cNvSpPr>
            <a:spLocks noGrp="1"/>
          </p:cNvSpPr>
          <p:nvPr>
            <p:ph type="title"/>
          </p:nvPr>
        </p:nvSpPr>
        <p:spPr/>
        <p:txBody>
          <a:bodyPr/>
          <a:lstStyle/>
          <a:p>
            <a:r>
              <a:rPr lang="en-US"/>
              <a:t>Extend with our ecosystem</a:t>
            </a:r>
          </a:p>
        </p:txBody>
      </p:sp>
      <p:sp>
        <p:nvSpPr>
          <p:cNvPr id="3" name="Plus Sign 2">
            <a:extLst>
              <a:ext uri="{FF2B5EF4-FFF2-40B4-BE49-F238E27FC236}">
                <a16:creationId xmlns:a16="http://schemas.microsoft.com/office/drawing/2014/main" id="{80B7D2CA-EDFA-4814-AF50-DD8FF357B8F2}"/>
              </a:ext>
            </a:extLst>
          </p:cNvPr>
          <p:cNvSpPr/>
          <p:nvPr/>
        </p:nvSpPr>
        <p:spPr bwMode="auto">
          <a:xfrm>
            <a:off x="5972239" y="2576382"/>
            <a:ext cx="631596" cy="572678"/>
          </a:xfrm>
          <a:prstGeom prst="mathPlu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B9F82FBB-A881-4899-88D8-54016F832125}"/>
              </a:ext>
            </a:extLst>
          </p:cNvPr>
          <p:cNvSpPr txBox="1"/>
          <p:nvPr/>
        </p:nvSpPr>
        <p:spPr>
          <a:xfrm>
            <a:off x="455995" y="4603407"/>
            <a:ext cx="9816021" cy="307777"/>
          </a:xfrm>
          <a:prstGeom prst="rect">
            <a:avLst/>
          </a:prstGeom>
          <a:noFill/>
        </p:spPr>
        <p:txBody>
          <a:bodyPr wrap="none" lIns="0" tIns="0" rIns="0" bIns="0" rtlCol="0">
            <a:spAutoFit/>
          </a:bodyPr>
          <a:lstStyle/>
          <a:p>
            <a:pPr algn="l"/>
            <a:r>
              <a:rPr lang="en-US" sz="2000">
                <a:solidFill>
                  <a:schemeClr val="bg1">
                    <a:lumMod val="65000"/>
                  </a:schemeClr>
                </a:solidFill>
              </a:rPr>
              <a:t>200+ Partners, that provide connectors and apps, interesting ones for Sales include:</a:t>
            </a:r>
          </a:p>
        </p:txBody>
      </p:sp>
      <p:pic>
        <p:nvPicPr>
          <p:cNvPr id="1032" name="Picture 8" descr="See the source image">
            <a:extLst>
              <a:ext uri="{FF2B5EF4-FFF2-40B4-BE49-F238E27FC236}">
                <a16:creationId xmlns:a16="http://schemas.microsoft.com/office/drawing/2014/main" id="{830D8B5C-417F-4C7E-8543-DFEDE985B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95" y="5194098"/>
            <a:ext cx="2574845" cy="4801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9154F9-CDFD-471B-9CCA-291FE153E59E}"/>
              </a:ext>
            </a:extLst>
          </p:cNvPr>
          <p:cNvPicPr>
            <a:picLocks noChangeAspect="1"/>
          </p:cNvPicPr>
          <p:nvPr/>
        </p:nvPicPr>
        <p:blipFill>
          <a:blip r:embed="rId4"/>
          <a:stretch>
            <a:fillRect/>
          </a:stretch>
        </p:blipFill>
        <p:spPr>
          <a:xfrm>
            <a:off x="7095230" y="5095330"/>
            <a:ext cx="2927011" cy="677637"/>
          </a:xfrm>
          <a:prstGeom prst="rect">
            <a:avLst/>
          </a:prstGeom>
        </p:spPr>
      </p:pic>
      <p:pic>
        <p:nvPicPr>
          <p:cNvPr id="7" name="Picture 6">
            <a:extLst>
              <a:ext uri="{FF2B5EF4-FFF2-40B4-BE49-F238E27FC236}">
                <a16:creationId xmlns:a16="http://schemas.microsoft.com/office/drawing/2014/main" id="{C4ECA2AE-5F6F-4127-838C-5BD6BBC71D37}"/>
              </a:ext>
            </a:extLst>
          </p:cNvPr>
          <p:cNvPicPr>
            <a:picLocks noChangeAspect="1"/>
          </p:cNvPicPr>
          <p:nvPr/>
        </p:nvPicPr>
        <p:blipFill>
          <a:blip r:embed="rId5"/>
          <a:stretch>
            <a:fillRect/>
          </a:stretch>
        </p:blipFill>
        <p:spPr>
          <a:xfrm>
            <a:off x="3721186" y="5110253"/>
            <a:ext cx="2683698" cy="647790"/>
          </a:xfrm>
          <a:prstGeom prst="rect">
            <a:avLst/>
          </a:prstGeom>
        </p:spPr>
      </p:pic>
      <p:pic>
        <p:nvPicPr>
          <p:cNvPr id="10" name="Picture 9">
            <a:extLst>
              <a:ext uri="{FF2B5EF4-FFF2-40B4-BE49-F238E27FC236}">
                <a16:creationId xmlns:a16="http://schemas.microsoft.com/office/drawing/2014/main" id="{1ECEB497-6995-47B2-861F-D27A327C3474}"/>
              </a:ext>
            </a:extLst>
          </p:cNvPr>
          <p:cNvPicPr>
            <a:picLocks noChangeAspect="1"/>
          </p:cNvPicPr>
          <p:nvPr/>
        </p:nvPicPr>
        <p:blipFill>
          <a:blip r:embed="rId6"/>
          <a:stretch>
            <a:fillRect/>
          </a:stretch>
        </p:blipFill>
        <p:spPr>
          <a:xfrm>
            <a:off x="6340884" y="5873061"/>
            <a:ext cx="1847246" cy="851568"/>
          </a:xfrm>
          <a:prstGeom prst="rect">
            <a:avLst/>
          </a:prstGeom>
        </p:spPr>
      </p:pic>
      <p:pic>
        <p:nvPicPr>
          <p:cNvPr id="11" name="Picture 10">
            <a:extLst>
              <a:ext uri="{FF2B5EF4-FFF2-40B4-BE49-F238E27FC236}">
                <a16:creationId xmlns:a16="http://schemas.microsoft.com/office/drawing/2014/main" id="{6CD069CC-7630-4BE2-8875-91F345FAB700}"/>
              </a:ext>
            </a:extLst>
          </p:cNvPr>
          <p:cNvPicPr>
            <a:picLocks noChangeAspect="1"/>
          </p:cNvPicPr>
          <p:nvPr/>
        </p:nvPicPr>
        <p:blipFill>
          <a:blip r:embed="rId7"/>
          <a:stretch>
            <a:fillRect/>
          </a:stretch>
        </p:blipFill>
        <p:spPr>
          <a:xfrm>
            <a:off x="1743417" y="5920876"/>
            <a:ext cx="3072003" cy="755938"/>
          </a:xfrm>
          <a:prstGeom prst="rect">
            <a:avLst/>
          </a:prstGeom>
        </p:spPr>
      </p:pic>
      <p:pic>
        <p:nvPicPr>
          <p:cNvPr id="14" name="Picture 13" descr="A drawing of a face&#10;&#10;Description automatically generated">
            <a:extLst>
              <a:ext uri="{FF2B5EF4-FFF2-40B4-BE49-F238E27FC236}">
                <a16:creationId xmlns:a16="http://schemas.microsoft.com/office/drawing/2014/main" id="{A2C63F2E-9616-4A70-AF39-2AE55809BA41}"/>
              </a:ext>
            </a:extLst>
          </p:cNvPr>
          <p:cNvPicPr>
            <a:picLocks noChangeAspect="1"/>
          </p:cNvPicPr>
          <p:nvPr/>
        </p:nvPicPr>
        <p:blipFill>
          <a:blip r:embed="rId8"/>
          <a:stretch>
            <a:fillRect/>
          </a:stretch>
        </p:blipFill>
        <p:spPr>
          <a:xfrm>
            <a:off x="9713593" y="6063876"/>
            <a:ext cx="2274502" cy="469938"/>
          </a:xfrm>
          <a:prstGeom prst="rect">
            <a:avLst/>
          </a:prstGeom>
        </p:spPr>
      </p:pic>
      <p:pic>
        <p:nvPicPr>
          <p:cNvPr id="4" name="Picture 3">
            <a:extLst>
              <a:ext uri="{FF2B5EF4-FFF2-40B4-BE49-F238E27FC236}">
                <a16:creationId xmlns:a16="http://schemas.microsoft.com/office/drawing/2014/main" id="{5B74374C-D08C-48FA-A99A-31126B9E8CC9}"/>
              </a:ext>
            </a:extLst>
          </p:cNvPr>
          <p:cNvPicPr>
            <a:picLocks noChangeAspect="1"/>
          </p:cNvPicPr>
          <p:nvPr/>
        </p:nvPicPr>
        <p:blipFill>
          <a:blip r:embed="rId9"/>
          <a:stretch>
            <a:fillRect/>
          </a:stretch>
        </p:blipFill>
        <p:spPr>
          <a:xfrm>
            <a:off x="1983312" y="1719267"/>
            <a:ext cx="2995089" cy="2601226"/>
          </a:xfrm>
          <a:prstGeom prst="rect">
            <a:avLst/>
          </a:prstGeom>
        </p:spPr>
      </p:pic>
      <p:pic>
        <p:nvPicPr>
          <p:cNvPr id="8" name="Picture 7">
            <a:extLst>
              <a:ext uri="{FF2B5EF4-FFF2-40B4-BE49-F238E27FC236}">
                <a16:creationId xmlns:a16="http://schemas.microsoft.com/office/drawing/2014/main" id="{8E1AFB2A-087D-4055-9C0A-C98719BE84F0}"/>
              </a:ext>
            </a:extLst>
          </p:cNvPr>
          <p:cNvPicPr>
            <a:picLocks noChangeAspect="1"/>
          </p:cNvPicPr>
          <p:nvPr/>
        </p:nvPicPr>
        <p:blipFill>
          <a:blip r:embed="rId10"/>
          <a:stretch>
            <a:fillRect/>
          </a:stretch>
        </p:blipFill>
        <p:spPr>
          <a:xfrm>
            <a:off x="7323027" y="1858739"/>
            <a:ext cx="3291963" cy="2480775"/>
          </a:xfrm>
          <a:prstGeom prst="rect">
            <a:avLst/>
          </a:prstGeom>
        </p:spPr>
      </p:pic>
    </p:spTree>
    <p:extLst>
      <p:ext uri="{BB962C8B-B14F-4D97-AF65-F5344CB8AC3E}">
        <p14:creationId xmlns:p14="http://schemas.microsoft.com/office/powerpoint/2010/main" val="29214145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537116" cy="34470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marL="457200" indent="-457200">
              <a:buFont typeface="Wingdings" panose="05000000000000000000" pitchFamily="2" charset="2"/>
              <a:buChar char="ü"/>
              <a:defRPr/>
            </a:pPr>
            <a:r>
              <a:rPr lang="en-US" sz="2800" dirty="0"/>
              <a:t>How to embed PowerApps in Dynamics 365 for Sales and Marketing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E1AA8A7E-8D10-4C66-B95C-15DAB7748A77}"/>
              </a:ext>
            </a:extLst>
          </p:cNvPr>
          <p:cNvGraphicFramePr>
            <a:graphicFrameLocks/>
          </p:cNvGraphicFramePr>
          <p:nvPr>
            <p:extLst>
              <p:ext uri="{D42A27DB-BD31-4B8C-83A1-F6EECF244321}">
                <p14:modId xmlns:p14="http://schemas.microsoft.com/office/powerpoint/2010/main" val="422745146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9: Power Packed Bizz Apps Day – Sales &amp; Marketing</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70530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Nurture more demand</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Personalize buyer experiences</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Build relationships at scale</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Make insight-driven decisions</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chemeClr val="tx1"/>
                </a:solidFill>
              </a:rPr>
              <a:t>How to embed PowerApps in Dynamics 365 for Sales and Marketing</a:t>
            </a:r>
            <a:endParaRPr lang="en-IN" sz="24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BFAC447-534B-483E-AD06-0553049FE2CB}"/>
              </a:ext>
            </a:extLst>
          </p:cNvPr>
          <p:cNvPicPr>
            <a:picLocks noChangeAspect="1"/>
          </p:cNvPicPr>
          <p:nvPr/>
        </p:nvPicPr>
        <p:blipFill rotWithShape="1">
          <a:blip r:embed="rId3">
            <a:extLst>
              <a:ext uri="{28A0092B-C50C-407E-A947-70E740481C1C}">
                <a14:useLocalDpi xmlns:a14="http://schemas.microsoft.com/office/drawing/2010/main" val="0"/>
              </a:ext>
            </a:extLst>
          </a:blip>
          <a:srcRect t="3519" b="5774"/>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7D62E889-7A74-4B0A-A9F9-34BEDFE9F7F9}"/>
              </a:ext>
            </a:extLst>
          </p:cNvPr>
          <p:cNvSpPr/>
          <p:nvPr/>
        </p:nvSpPr>
        <p:spPr>
          <a:xfrm>
            <a:off x="0" y="0"/>
            <a:ext cx="12205774" cy="6858000"/>
          </a:xfrm>
          <a:prstGeom prst="rect">
            <a:avLst/>
          </a:prstGeom>
          <a:solidFill>
            <a:srgbClr val="505050">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FA067FF-2F56-4768-8085-5FA87023359E}"/>
              </a:ext>
            </a:extLst>
          </p:cNvPr>
          <p:cNvSpPr/>
          <p:nvPr/>
        </p:nvSpPr>
        <p:spPr>
          <a:xfrm>
            <a:off x="589499" y="5896173"/>
            <a:ext cx="11026776" cy="492443"/>
          </a:xfrm>
          <a:prstGeom prst="rect">
            <a:avLst/>
          </a:prstGeom>
          <a:solidFill>
            <a:schemeClr val="bg1">
              <a:alpha val="0"/>
            </a:schemeClr>
          </a:solidFill>
          <a:ln w="10795" cap="flat" cmpd="sng" algn="ctr">
            <a:noFill/>
            <a:prstDash val="solid"/>
          </a:ln>
          <a:effectLst/>
        </p:spPr>
        <p:txBody>
          <a:bodyPr spcFirstLastPara="0" vert="horz" wrap="square" lIns="0" tIns="91440" rIns="0" bIns="91440" numCol="1" spcCol="1270" anchor="ctr" anchorCtr="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Power Platform</a:t>
            </a:r>
          </a:p>
        </p:txBody>
      </p:sp>
      <p:sp>
        <p:nvSpPr>
          <p:cNvPr id="86" name="Arc 85">
            <a:extLst>
              <a:ext uri="{FF2B5EF4-FFF2-40B4-BE49-F238E27FC236}">
                <a16:creationId xmlns:a16="http://schemas.microsoft.com/office/drawing/2014/main" id="{66397D9F-E373-464B-AB6D-864DA35FAF61}"/>
              </a:ext>
            </a:extLst>
          </p:cNvPr>
          <p:cNvSpPr/>
          <p:nvPr/>
        </p:nvSpPr>
        <p:spPr>
          <a:xfrm>
            <a:off x="4335806" y="2062326"/>
            <a:ext cx="3508403" cy="3508402"/>
          </a:xfrm>
          <a:prstGeom prst="arc">
            <a:avLst>
              <a:gd name="adj1" fmla="val 16146552"/>
              <a:gd name="adj2" fmla="val 4864133"/>
            </a:avLst>
          </a:prstGeom>
          <a:noFill/>
          <a:ln w="28575" cap="flat" cmpd="sng" algn="ctr">
            <a:solidFill>
              <a:schemeClr val="accent5"/>
            </a:solidFill>
            <a:prstDash val="solid"/>
            <a:headEnd type="none" w="sm" len="sm"/>
            <a:tailEnd type="none" w="sm" len="sm"/>
          </a:ln>
          <a:effectLst/>
        </p:spPr>
      </p:sp>
      <p:sp>
        <p:nvSpPr>
          <p:cNvPr id="87" name="Arc 86">
            <a:extLst>
              <a:ext uri="{FF2B5EF4-FFF2-40B4-BE49-F238E27FC236}">
                <a16:creationId xmlns:a16="http://schemas.microsoft.com/office/drawing/2014/main" id="{041B7BA2-5ECB-4C79-B48D-B594FDE30FA1}"/>
              </a:ext>
            </a:extLst>
          </p:cNvPr>
          <p:cNvSpPr/>
          <p:nvPr/>
        </p:nvSpPr>
        <p:spPr>
          <a:xfrm flipH="1">
            <a:off x="4335806" y="2062326"/>
            <a:ext cx="3508403" cy="3508402"/>
          </a:xfrm>
          <a:prstGeom prst="arc">
            <a:avLst>
              <a:gd name="adj1" fmla="val 16086746"/>
              <a:gd name="adj2" fmla="val 4905632"/>
            </a:avLst>
          </a:prstGeom>
          <a:noFill/>
          <a:ln w="28575" cap="flat" cmpd="sng" algn="ctr">
            <a:solidFill>
              <a:schemeClr val="accent5"/>
            </a:solidFill>
            <a:prstDash val="solid"/>
            <a:headEnd type="none" w="sm" len="sm"/>
            <a:tailEnd type="none" w="sm" len="sm"/>
          </a:ln>
          <a:effectLst/>
        </p:spPr>
      </p:sp>
      <p:grpSp>
        <p:nvGrpSpPr>
          <p:cNvPr id="95" name="Group 94">
            <a:extLst>
              <a:ext uri="{FF2B5EF4-FFF2-40B4-BE49-F238E27FC236}">
                <a16:creationId xmlns:a16="http://schemas.microsoft.com/office/drawing/2014/main" id="{8D228C10-F746-4B70-9EC5-0C3158C58652}"/>
              </a:ext>
            </a:extLst>
          </p:cNvPr>
          <p:cNvGrpSpPr/>
          <p:nvPr/>
        </p:nvGrpSpPr>
        <p:grpSpPr>
          <a:xfrm>
            <a:off x="5824308" y="5281224"/>
            <a:ext cx="539337" cy="539337"/>
            <a:chOff x="5779322" y="5244548"/>
            <a:chExt cx="539337" cy="539337"/>
          </a:xfrm>
        </p:grpSpPr>
        <p:sp>
          <p:nvSpPr>
            <p:cNvPr id="144" name="Oval 143">
              <a:extLst>
                <a:ext uri="{FF2B5EF4-FFF2-40B4-BE49-F238E27FC236}">
                  <a16:creationId xmlns:a16="http://schemas.microsoft.com/office/drawing/2014/main" id="{8C95B21B-B39F-489D-9DD3-927D918D7F59}"/>
                </a:ext>
              </a:extLst>
            </p:cNvPr>
            <p:cNvSpPr/>
            <p:nvPr/>
          </p:nvSpPr>
          <p:spPr>
            <a:xfrm flipH="1">
              <a:off x="5779322" y="5244548"/>
              <a:ext cx="539337" cy="539337"/>
            </a:xfrm>
            <a:prstGeom prst="ellipse">
              <a:avLst/>
            </a:prstGeom>
            <a:solidFill>
              <a:srgbClr val="30E5D0"/>
            </a:solidFill>
            <a:ln w="10795" cap="flat" cmpd="sng" algn="ctr">
              <a:noFill/>
              <a:prstDash val="solid"/>
            </a:ln>
            <a:effectLst>
              <a:outerShdw blurRad="190500" dist="38100" dir="2700000" algn="tl" rotWithShape="0">
                <a:prstClr val="black">
                  <a:alpha val="25000"/>
                </a:prstClr>
              </a:outerShdw>
            </a:effectLst>
          </p:spPr>
        </p:sp>
        <p:grpSp>
          <p:nvGrpSpPr>
            <p:cNvPr id="145" name="Group 144">
              <a:extLst>
                <a:ext uri="{FF2B5EF4-FFF2-40B4-BE49-F238E27FC236}">
                  <a16:creationId xmlns:a16="http://schemas.microsoft.com/office/drawing/2014/main" id="{311EB298-5F23-417E-972A-0F6362413BD2}"/>
                </a:ext>
              </a:extLst>
            </p:cNvPr>
            <p:cNvGrpSpPr/>
            <p:nvPr/>
          </p:nvGrpSpPr>
          <p:grpSpPr>
            <a:xfrm>
              <a:off x="5905463" y="5374242"/>
              <a:ext cx="287108" cy="279955"/>
              <a:chOff x="11714105" y="1452088"/>
              <a:chExt cx="462104" cy="450590"/>
            </a:xfrm>
          </p:grpSpPr>
          <p:sp>
            <p:nvSpPr>
              <p:cNvPr id="146" name="Freeform: Shape 145">
                <a:extLst>
                  <a:ext uri="{FF2B5EF4-FFF2-40B4-BE49-F238E27FC236}">
                    <a16:creationId xmlns:a16="http://schemas.microsoft.com/office/drawing/2014/main" id="{E59E6E56-9456-44F2-A6C9-7F36B190630A}"/>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Shape 146">
                <a:extLst>
                  <a:ext uri="{FF2B5EF4-FFF2-40B4-BE49-F238E27FC236}">
                    <a16:creationId xmlns:a16="http://schemas.microsoft.com/office/drawing/2014/main" id="{419BF92D-6143-4F31-97B4-5A8F2F5B27B4}"/>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8" name="Freeform: Shape 147">
                <a:extLst>
                  <a:ext uri="{FF2B5EF4-FFF2-40B4-BE49-F238E27FC236}">
                    <a16:creationId xmlns:a16="http://schemas.microsoft.com/office/drawing/2014/main" id="{E975CC30-D678-4322-9E0E-F14B0D0E543F}"/>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04468821-ACAA-4B50-837C-C91D70B5BC9A}"/>
              </a:ext>
            </a:extLst>
          </p:cNvPr>
          <p:cNvGrpSpPr/>
          <p:nvPr/>
        </p:nvGrpSpPr>
        <p:grpSpPr>
          <a:xfrm>
            <a:off x="1326186" y="2908407"/>
            <a:ext cx="3446250" cy="539337"/>
            <a:chOff x="1546967" y="2395352"/>
            <a:chExt cx="3446250" cy="539337"/>
          </a:xfrm>
        </p:grpSpPr>
        <p:sp>
          <p:nvSpPr>
            <p:cNvPr id="96" name="Oval 95">
              <a:extLst>
                <a:ext uri="{FF2B5EF4-FFF2-40B4-BE49-F238E27FC236}">
                  <a16:creationId xmlns:a16="http://schemas.microsoft.com/office/drawing/2014/main" id="{464DD6CD-18CC-4A53-99F7-8955D5BEB860}"/>
                </a:ext>
              </a:extLst>
            </p:cNvPr>
            <p:cNvSpPr/>
            <p:nvPr/>
          </p:nvSpPr>
          <p:spPr>
            <a:xfrm>
              <a:off x="4453880" y="2395352"/>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7" name="Financial_E7BB" title="Icon of a chart made of vertical lines with a line tracing the top of each, turning into an arrow pointing up">
              <a:extLst>
                <a:ext uri="{FF2B5EF4-FFF2-40B4-BE49-F238E27FC236}">
                  <a16:creationId xmlns:a16="http://schemas.microsoft.com/office/drawing/2014/main" id="{DF3E6B79-83E0-40D0-990F-A2D833687C7A}"/>
                </a:ext>
              </a:extLst>
            </p:cNvPr>
            <p:cNvSpPr>
              <a:spLocks noChangeAspect="1" noEditPoints="1"/>
            </p:cNvSpPr>
            <p:nvPr/>
          </p:nvSpPr>
          <p:spPr bwMode="auto">
            <a:xfrm>
              <a:off x="4592403" y="2548035"/>
              <a:ext cx="262290" cy="2339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3" name="Freeform: Shape 102">
              <a:extLst>
                <a:ext uri="{FF2B5EF4-FFF2-40B4-BE49-F238E27FC236}">
                  <a16:creationId xmlns:a16="http://schemas.microsoft.com/office/drawing/2014/main" id="{B3FF0804-0F30-4EB7-8E85-9C4A2EB0FEAB}"/>
                </a:ext>
              </a:extLst>
            </p:cNvPr>
            <p:cNvSpPr/>
            <p:nvPr/>
          </p:nvSpPr>
          <p:spPr>
            <a:xfrm>
              <a:off x="1546967" y="2483666"/>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Marketing</a:t>
              </a:r>
            </a:p>
          </p:txBody>
        </p:sp>
      </p:grpSp>
      <p:grpSp>
        <p:nvGrpSpPr>
          <p:cNvPr id="8" name="Group 7">
            <a:extLst>
              <a:ext uri="{FF2B5EF4-FFF2-40B4-BE49-F238E27FC236}">
                <a16:creationId xmlns:a16="http://schemas.microsoft.com/office/drawing/2014/main" id="{76BA3D64-0B9B-401C-A9C7-0C79D177957D}"/>
              </a:ext>
            </a:extLst>
          </p:cNvPr>
          <p:cNvGrpSpPr/>
          <p:nvPr/>
        </p:nvGrpSpPr>
        <p:grpSpPr>
          <a:xfrm>
            <a:off x="7452750" y="2908407"/>
            <a:ext cx="3204990" cy="539337"/>
            <a:chOff x="7552411" y="3597304"/>
            <a:chExt cx="3204990" cy="539337"/>
          </a:xfrm>
        </p:grpSpPr>
        <p:sp>
          <p:nvSpPr>
            <p:cNvPr id="98" name="Oval 97">
              <a:extLst>
                <a:ext uri="{FF2B5EF4-FFF2-40B4-BE49-F238E27FC236}">
                  <a16:creationId xmlns:a16="http://schemas.microsoft.com/office/drawing/2014/main" id="{1C11E1D9-8F6B-47FE-BFD8-89791B6840D5}"/>
                </a:ext>
              </a:extLst>
            </p:cNvPr>
            <p:cNvSpPr/>
            <p:nvPr/>
          </p:nvSpPr>
          <p:spPr>
            <a:xfrm>
              <a:off x="7552411"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9" name="building_5" title="Icon of a building with columns in a row and a triangular top">
              <a:extLst>
                <a:ext uri="{FF2B5EF4-FFF2-40B4-BE49-F238E27FC236}">
                  <a16:creationId xmlns:a16="http://schemas.microsoft.com/office/drawing/2014/main" id="{B6EE6EEF-6E3B-4392-9E97-5F8C1F8CB023}"/>
                </a:ext>
              </a:extLst>
            </p:cNvPr>
            <p:cNvSpPr>
              <a:spLocks noChangeAspect="1" noEditPoints="1"/>
            </p:cNvSpPr>
            <p:nvPr/>
          </p:nvSpPr>
          <p:spPr bwMode="auto">
            <a:xfrm>
              <a:off x="7692339" y="3755843"/>
              <a:ext cx="259480" cy="2222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4" name="Freeform: Shape 103">
              <a:extLst>
                <a:ext uri="{FF2B5EF4-FFF2-40B4-BE49-F238E27FC236}">
                  <a16:creationId xmlns:a16="http://schemas.microsoft.com/office/drawing/2014/main" id="{0A53B93A-16F3-464A-BD97-FB3B5498036C}"/>
                </a:ext>
              </a:extLst>
            </p:cNvPr>
            <p:cNvSpPr/>
            <p:nvPr/>
          </p:nvSpPr>
          <p:spPr>
            <a:xfrm>
              <a:off x="8299371" y="3719609"/>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grpSp>
      <p:grpSp>
        <p:nvGrpSpPr>
          <p:cNvPr id="12" name="Group 11">
            <a:extLst>
              <a:ext uri="{FF2B5EF4-FFF2-40B4-BE49-F238E27FC236}">
                <a16:creationId xmlns:a16="http://schemas.microsoft.com/office/drawing/2014/main" id="{C9BDAC31-B890-4783-8788-B007547E59C8}"/>
              </a:ext>
            </a:extLst>
          </p:cNvPr>
          <p:cNvGrpSpPr/>
          <p:nvPr/>
        </p:nvGrpSpPr>
        <p:grpSpPr>
          <a:xfrm>
            <a:off x="7514992" y="3846983"/>
            <a:ext cx="3445396" cy="539337"/>
            <a:chOff x="7100080" y="4752749"/>
            <a:chExt cx="3445396" cy="539337"/>
          </a:xfrm>
        </p:grpSpPr>
        <p:sp>
          <p:nvSpPr>
            <p:cNvPr id="100" name="Oval 99">
              <a:extLst>
                <a:ext uri="{FF2B5EF4-FFF2-40B4-BE49-F238E27FC236}">
                  <a16:creationId xmlns:a16="http://schemas.microsoft.com/office/drawing/2014/main" id="{B2A0AC36-FBE3-49C1-8C94-02B7CCF71AF5}"/>
                </a:ext>
              </a:extLst>
            </p:cNvPr>
            <p:cNvSpPr/>
            <p:nvPr/>
          </p:nvSpPr>
          <p:spPr>
            <a:xfrm>
              <a:off x="7100080" y="4752749"/>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96B43622-42FD-423F-9289-B71BE489002E}"/>
                </a:ext>
              </a:extLst>
            </p:cNvPr>
            <p:cNvGrpSpPr/>
            <p:nvPr/>
          </p:nvGrpSpPr>
          <p:grpSpPr>
            <a:xfrm>
              <a:off x="7223839" y="4852538"/>
              <a:ext cx="291818" cy="339758"/>
              <a:chOff x="6123981" y="-3806466"/>
              <a:chExt cx="370081" cy="430876"/>
            </a:xfrm>
          </p:grpSpPr>
          <p:sp>
            <p:nvSpPr>
              <p:cNvPr id="138" name="Freeform: Shape 137">
                <a:extLst>
                  <a:ext uri="{FF2B5EF4-FFF2-40B4-BE49-F238E27FC236}">
                    <a16:creationId xmlns:a16="http://schemas.microsoft.com/office/drawing/2014/main" id="{CB99E8BA-BAFF-4781-9CEE-2BDA82C12BC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9" name="Freeform: Shape 138">
                <a:extLst>
                  <a:ext uri="{FF2B5EF4-FFF2-40B4-BE49-F238E27FC236}">
                    <a16:creationId xmlns:a16="http://schemas.microsoft.com/office/drawing/2014/main" id="{B0486349-88D3-4FDB-A6F5-E041A7D142F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Shape 139">
                <a:extLst>
                  <a:ext uri="{FF2B5EF4-FFF2-40B4-BE49-F238E27FC236}">
                    <a16:creationId xmlns:a16="http://schemas.microsoft.com/office/drawing/2014/main" id="{48967461-72BC-4EB2-B174-867E5F15CFAE}"/>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1" name="Group 140">
                <a:extLst>
                  <a:ext uri="{FF2B5EF4-FFF2-40B4-BE49-F238E27FC236}">
                    <a16:creationId xmlns:a16="http://schemas.microsoft.com/office/drawing/2014/main" id="{89C64825-2C3F-4139-BFE4-687E240121F3}"/>
                  </a:ext>
                </a:extLst>
              </p:cNvPr>
              <p:cNvGrpSpPr/>
              <p:nvPr/>
            </p:nvGrpSpPr>
            <p:grpSpPr>
              <a:xfrm>
                <a:off x="6218498" y="-3679546"/>
                <a:ext cx="180998" cy="186836"/>
                <a:chOff x="6979553" y="4960253"/>
                <a:chExt cx="295275" cy="304800"/>
              </a:xfrm>
            </p:grpSpPr>
            <p:sp>
              <p:nvSpPr>
                <p:cNvPr id="142" name="Freeform: Shape 141">
                  <a:extLst>
                    <a:ext uri="{FF2B5EF4-FFF2-40B4-BE49-F238E27FC236}">
                      <a16:creationId xmlns:a16="http://schemas.microsoft.com/office/drawing/2014/main" id="{947511F1-9254-4256-91C5-515ECCB13CD0}"/>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Shape 142">
                  <a:extLst>
                    <a:ext uri="{FF2B5EF4-FFF2-40B4-BE49-F238E27FC236}">
                      <a16:creationId xmlns:a16="http://schemas.microsoft.com/office/drawing/2014/main" id="{7DA7932E-8689-4286-BB10-1AF96DF54FC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sp>
          <p:nvSpPr>
            <p:cNvPr id="105" name="Freeform: Shape 104">
              <a:extLst>
                <a:ext uri="{FF2B5EF4-FFF2-40B4-BE49-F238E27FC236}">
                  <a16:creationId xmlns:a16="http://schemas.microsoft.com/office/drawing/2014/main" id="{E037F5C2-509D-4E18-BEFA-6BFFAF9C1071}"/>
                </a:ext>
              </a:extLst>
            </p:cNvPr>
            <p:cNvSpPr/>
            <p:nvPr/>
          </p:nvSpPr>
          <p:spPr>
            <a:xfrm>
              <a:off x="7847590"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Supply Chain</a:t>
              </a:r>
            </a:p>
          </p:txBody>
        </p:sp>
      </p:grpSp>
      <p:grpSp>
        <p:nvGrpSpPr>
          <p:cNvPr id="10" name="Group 9">
            <a:extLst>
              <a:ext uri="{FF2B5EF4-FFF2-40B4-BE49-F238E27FC236}">
                <a16:creationId xmlns:a16="http://schemas.microsoft.com/office/drawing/2014/main" id="{CB8F1308-D1F8-4634-8BB7-E0D3E775F616}"/>
              </a:ext>
            </a:extLst>
          </p:cNvPr>
          <p:cNvGrpSpPr/>
          <p:nvPr/>
        </p:nvGrpSpPr>
        <p:grpSpPr>
          <a:xfrm>
            <a:off x="3123234" y="1969831"/>
            <a:ext cx="2697886" cy="539337"/>
            <a:chOff x="3123234" y="1969831"/>
            <a:chExt cx="2697886" cy="539337"/>
          </a:xfrm>
        </p:grpSpPr>
        <p:sp>
          <p:nvSpPr>
            <p:cNvPr id="90" name="Oval 89">
              <a:extLst>
                <a:ext uri="{FF2B5EF4-FFF2-40B4-BE49-F238E27FC236}">
                  <a16:creationId xmlns:a16="http://schemas.microsoft.com/office/drawing/2014/main" id="{720C4778-DBD3-43F1-B507-2F22E976505C}"/>
                </a:ext>
              </a:extLst>
            </p:cNvPr>
            <p:cNvSpPr/>
            <p:nvPr/>
          </p:nvSpPr>
          <p:spPr>
            <a:xfrm flipH="1">
              <a:off x="4943585"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1" name="LineChart_E9E6" title="Icon of a line chart with points of varying heights">
              <a:extLst>
                <a:ext uri="{FF2B5EF4-FFF2-40B4-BE49-F238E27FC236}">
                  <a16:creationId xmlns:a16="http://schemas.microsoft.com/office/drawing/2014/main" id="{6F8917DC-564A-4844-B1F7-6C4607BADB29}"/>
                </a:ext>
              </a:extLst>
            </p:cNvPr>
            <p:cNvSpPr>
              <a:spLocks noChangeAspect="1" noEditPoints="1"/>
            </p:cNvSpPr>
            <p:nvPr/>
          </p:nvSpPr>
          <p:spPr bwMode="auto">
            <a:xfrm>
              <a:off x="5083513" y="2109729"/>
              <a:ext cx="259480" cy="259541"/>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A71D584B-3A3B-4F01-88B5-0087D18B223A}"/>
                </a:ext>
              </a:extLst>
            </p:cNvPr>
            <p:cNvSpPr/>
            <p:nvPr/>
          </p:nvSpPr>
          <p:spPr>
            <a:xfrm flipH="1">
              <a:off x="3123234" y="2085611"/>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Sales</a:t>
              </a:r>
            </a:p>
          </p:txBody>
        </p:sp>
      </p:grpSp>
      <p:grpSp>
        <p:nvGrpSpPr>
          <p:cNvPr id="11" name="Group 10">
            <a:extLst>
              <a:ext uri="{FF2B5EF4-FFF2-40B4-BE49-F238E27FC236}">
                <a16:creationId xmlns:a16="http://schemas.microsoft.com/office/drawing/2014/main" id="{00507952-F600-469B-8CF7-BD6258822A4C}"/>
              </a:ext>
            </a:extLst>
          </p:cNvPr>
          <p:cNvGrpSpPr/>
          <p:nvPr/>
        </p:nvGrpSpPr>
        <p:grpSpPr>
          <a:xfrm>
            <a:off x="6709080" y="1969831"/>
            <a:ext cx="3171406" cy="539337"/>
            <a:chOff x="6709080" y="1969831"/>
            <a:chExt cx="3171406" cy="539337"/>
          </a:xfrm>
        </p:grpSpPr>
        <p:sp>
          <p:nvSpPr>
            <p:cNvPr id="93" name="Oval 92">
              <a:extLst>
                <a:ext uri="{FF2B5EF4-FFF2-40B4-BE49-F238E27FC236}">
                  <a16:creationId xmlns:a16="http://schemas.microsoft.com/office/drawing/2014/main" id="{23D97ED5-1443-4135-9EAC-04D0D1751D94}"/>
                </a:ext>
              </a:extLst>
            </p:cNvPr>
            <p:cNvSpPr/>
            <p:nvPr/>
          </p:nvSpPr>
          <p:spPr>
            <a:xfrm flipH="1">
              <a:off x="6709080"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4" name="manager" title="Icon of three people with lines connecting them">
              <a:extLst>
                <a:ext uri="{FF2B5EF4-FFF2-40B4-BE49-F238E27FC236}">
                  <a16:creationId xmlns:a16="http://schemas.microsoft.com/office/drawing/2014/main" id="{4F982B38-73E3-4630-9D77-F9B3A67B0C65}"/>
                </a:ext>
              </a:extLst>
            </p:cNvPr>
            <p:cNvSpPr>
              <a:spLocks noChangeAspect="1" noEditPoints="1"/>
            </p:cNvSpPr>
            <p:nvPr/>
          </p:nvSpPr>
          <p:spPr bwMode="auto">
            <a:xfrm>
              <a:off x="6849008" y="2108729"/>
              <a:ext cx="259480" cy="2615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E59A86E2-E458-4C3B-8377-5FA99B96B3F2}"/>
                </a:ext>
              </a:extLst>
            </p:cNvPr>
            <p:cNvSpPr/>
            <p:nvPr/>
          </p:nvSpPr>
          <p:spPr>
            <a:xfrm flipH="1">
              <a:off x="7422456" y="2085611"/>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Talent</a:t>
              </a:r>
            </a:p>
          </p:txBody>
        </p:sp>
      </p:grpSp>
      <p:grpSp>
        <p:nvGrpSpPr>
          <p:cNvPr id="7" name="Group 6">
            <a:extLst>
              <a:ext uri="{FF2B5EF4-FFF2-40B4-BE49-F238E27FC236}">
                <a16:creationId xmlns:a16="http://schemas.microsoft.com/office/drawing/2014/main" id="{07B4A8C9-4C60-4C9E-A75B-767CFCAE6A63}"/>
              </a:ext>
            </a:extLst>
          </p:cNvPr>
          <p:cNvGrpSpPr/>
          <p:nvPr/>
        </p:nvGrpSpPr>
        <p:grpSpPr>
          <a:xfrm>
            <a:off x="1258147" y="3846983"/>
            <a:ext cx="3433231" cy="539337"/>
            <a:chOff x="1194373" y="3597304"/>
            <a:chExt cx="3433231" cy="539337"/>
          </a:xfrm>
        </p:grpSpPr>
        <p:sp>
          <p:nvSpPr>
            <p:cNvPr id="88" name="Oval 87">
              <a:extLst>
                <a:ext uri="{FF2B5EF4-FFF2-40B4-BE49-F238E27FC236}">
                  <a16:creationId xmlns:a16="http://schemas.microsoft.com/office/drawing/2014/main" id="{EB0852E1-0DA4-4BB8-A1E9-9482F8CB44A7}"/>
                </a:ext>
              </a:extLst>
            </p:cNvPr>
            <p:cNvSpPr/>
            <p:nvPr/>
          </p:nvSpPr>
          <p:spPr>
            <a:xfrm flipH="1">
              <a:off x="4088267"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89" name="Freeform 96" title="Icon of a gear with a wrench">
              <a:extLst>
                <a:ext uri="{FF2B5EF4-FFF2-40B4-BE49-F238E27FC236}">
                  <a16:creationId xmlns:a16="http://schemas.microsoft.com/office/drawing/2014/main" id="{DFFB8B15-8EBC-4349-899B-FBBE09F649AF}"/>
                </a:ext>
              </a:extLst>
            </p:cNvPr>
            <p:cNvSpPr>
              <a:spLocks noChangeAspect="1" noEditPoints="1"/>
            </p:cNvSpPr>
            <p:nvPr/>
          </p:nvSpPr>
          <p:spPr bwMode="auto">
            <a:xfrm>
              <a:off x="4205340" y="3726468"/>
              <a:ext cx="305191" cy="28100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98F6C533-63F9-40A3-8717-6B04741AC5F8}"/>
                </a:ext>
              </a:extLst>
            </p:cNvPr>
            <p:cNvSpPr/>
            <p:nvPr/>
          </p:nvSpPr>
          <p:spPr>
            <a:xfrm flipH="1">
              <a:off x="1194373" y="371960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Service</a:t>
              </a:r>
            </a:p>
          </p:txBody>
        </p:sp>
      </p:grpSp>
      <p:sp>
        <p:nvSpPr>
          <p:cNvPr id="118" name="Arc 117">
            <a:extLst>
              <a:ext uri="{FF2B5EF4-FFF2-40B4-BE49-F238E27FC236}">
                <a16:creationId xmlns:a16="http://schemas.microsoft.com/office/drawing/2014/main" id="{FD9258E9-9A92-48DE-AB37-9367B6E9FBE3}"/>
              </a:ext>
            </a:extLst>
          </p:cNvPr>
          <p:cNvSpPr/>
          <p:nvPr/>
        </p:nvSpPr>
        <p:spPr>
          <a:xfrm>
            <a:off x="5813133" y="3537643"/>
            <a:ext cx="553753" cy="553753"/>
          </a:xfrm>
          <a:prstGeom prst="arc">
            <a:avLst>
              <a:gd name="adj1" fmla="val 603638"/>
              <a:gd name="adj2" fmla="val 10369400"/>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19" name="Arc 118">
            <a:extLst>
              <a:ext uri="{FF2B5EF4-FFF2-40B4-BE49-F238E27FC236}">
                <a16:creationId xmlns:a16="http://schemas.microsoft.com/office/drawing/2014/main" id="{8F9E1A86-CBD5-47A5-8FD1-C2E89FAE1B29}"/>
              </a:ext>
            </a:extLst>
          </p:cNvPr>
          <p:cNvSpPr/>
          <p:nvPr/>
        </p:nvSpPr>
        <p:spPr>
          <a:xfrm>
            <a:off x="5813133" y="3537643"/>
            <a:ext cx="553753" cy="553753"/>
          </a:xfrm>
          <a:prstGeom prst="arc">
            <a:avLst>
              <a:gd name="adj1" fmla="val 11360395"/>
              <a:gd name="adj2" fmla="val 21142794"/>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785C9EA5-35F3-4090-9A58-240B5B973021}"/>
              </a:ext>
            </a:extLst>
          </p:cNvPr>
          <p:cNvCxnSpPr/>
          <p:nvPr/>
        </p:nvCxnSpPr>
        <p:spPr>
          <a:xfrm rot="18900000">
            <a:off x="6246005" y="3405618"/>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1" name="Straight Connector 120">
            <a:extLst>
              <a:ext uri="{FF2B5EF4-FFF2-40B4-BE49-F238E27FC236}">
                <a16:creationId xmlns:a16="http://schemas.microsoft.com/office/drawing/2014/main" id="{E3155EDC-7126-4495-A58D-F58F853983EE}"/>
              </a:ext>
            </a:extLst>
          </p:cNvPr>
          <p:cNvCxnSpPr/>
          <p:nvPr/>
        </p:nvCxnSpPr>
        <p:spPr>
          <a:xfrm rot="18900000">
            <a:off x="5428203" y="4223421"/>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2" name="Straight Connector 121">
            <a:extLst>
              <a:ext uri="{FF2B5EF4-FFF2-40B4-BE49-F238E27FC236}">
                <a16:creationId xmlns:a16="http://schemas.microsoft.com/office/drawing/2014/main" id="{51AAC06E-1A6D-4A8A-931F-0CF06B65CD91}"/>
              </a:ext>
            </a:extLst>
          </p:cNvPr>
          <p:cNvCxnSpPr/>
          <p:nvPr/>
        </p:nvCxnSpPr>
        <p:spPr>
          <a:xfrm rot="2700000">
            <a:off x="6246004" y="4223421"/>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3" name="Straight Connector 122">
            <a:extLst>
              <a:ext uri="{FF2B5EF4-FFF2-40B4-BE49-F238E27FC236}">
                <a16:creationId xmlns:a16="http://schemas.microsoft.com/office/drawing/2014/main" id="{E1B4E16D-7987-466E-9B11-B6EC1A6D43EC}"/>
              </a:ext>
            </a:extLst>
          </p:cNvPr>
          <p:cNvCxnSpPr/>
          <p:nvPr/>
        </p:nvCxnSpPr>
        <p:spPr>
          <a:xfrm rot="2700000">
            <a:off x="5428203" y="3405618"/>
            <a:ext cx="505812" cy="0"/>
          </a:xfrm>
          <a:prstGeom prst="line">
            <a:avLst/>
          </a:prstGeom>
          <a:noFill/>
          <a:ln w="19050" cap="flat" cmpd="sng" algn="ctr">
            <a:solidFill>
              <a:schemeClr val="bg1"/>
            </a:solidFill>
            <a:prstDash val="solid"/>
            <a:miter lim="800000"/>
            <a:headEnd type="arrow" w="med" len="med"/>
            <a:tailEnd type="arrow" w="med" len="med"/>
          </a:ln>
          <a:effectLst/>
        </p:spPr>
      </p:cxnSp>
      <p:sp>
        <p:nvSpPr>
          <p:cNvPr id="128" name="!! Arc 50">
            <a:extLst>
              <a:ext uri="{FF2B5EF4-FFF2-40B4-BE49-F238E27FC236}">
                <a16:creationId xmlns:a16="http://schemas.microsoft.com/office/drawing/2014/main" id="{66788FDA-C8FC-4B6C-A3C5-F252D6333715}"/>
              </a:ext>
            </a:extLst>
          </p:cNvPr>
          <p:cNvSpPr/>
          <p:nvPr/>
        </p:nvSpPr>
        <p:spPr bwMode="auto">
          <a:xfrm>
            <a:off x="5071282" y="2795791"/>
            <a:ext cx="2037455" cy="2037456"/>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0" name="!! Arc 51">
            <a:extLst>
              <a:ext uri="{FF2B5EF4-FFF2-40B4-BE49-F238E27FC236}">
                <a16:creationId xmlns:a16="http://schemas.microsoft.com/office/drawing/2014/main" id="{F23CB444-0C9A-44FA-BC72-2A65C2974B9E}"/>
              </a:ext>
            </a:extLst>
          </p:cNvPr>
          <p:cNvSpPr/>
          <p:nvPr/>
        </p:nvSpPr>
        <p:spPr bwMode="auto">
          <a:xfrm rot="10800000">
            <a:off x="5071282" y="2795791"/>
            <a:ext cx="2037455" cy="2037456"/>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1" name="!! Arc 52">
            <a:extLst>
              <a:ext uri="{FF2B5EF4-FFF2-40B4-BE49-F238E27FC236}">
                <a16:creationId xmlns:a16="http://schemas.microsoft.com/office/drawing/2014/main" id="{6EDFF030-A3AC-473A-8F74-FF20EAD5E361}"/>
              </a:ext>
            </a:extLst>
          </p:cNvPr>
          <p:cNvSpPr/>
          <p:nvPr/>
        </p:nvSpPr>
        <p:spPr bwMode="auto">
          <a:xfrm rot="5400000">
            <a:off x="5071281" y="2799808"/>
            <a:ext cx="2037456" cy="2037455"/>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2" name="!! Arc 53">
            <a:extLst>
              <a:ext uri="{FF2B5EF4-FFF2-40B4-BE49-F238E27FC236}">
                <a16:creationId xmlns:a16="http://schemas.microsoft.com/office/drawing/2014/main" id="{E69C1818-AA44-4A92-BD88-D36254A5B9CC}"/>
              </a:ext>
            </a:extLst>
          </p:cNvPr>
          <p:cNvSpPr/>
          <p:nvPr/>
        </p:nvSpPr>
        <p:spPr bwMode="auto">
          <a:xfrm rot="16200000">
            <a:off x="5071281" y="2799808"/>
            <a:ext cx="2037456" cy="2037455"/>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3" name="people_11" title="Icon of two people with a chat bubble">
            <a:extLst>
              <a:ext uri="{FF2B5EF4-FFF2-40B4-BE49-F238E27FC236}">
                <a16:creationId xmlns:a16="http://schemas.microsoft.com/office/drawing/2014/main" id="{836CCCCA-1CD6-4178-A089-B13BBEE42CD8}"/>
              </a:ext>
            </a:extLst>
          </p:cNvPr>
          <p:cNvSpPr>
            <a:spLocks noChangeAspect="1" noEditPoints="1"/>
          </p:cNvSpPr>
          <p:nvPr/>
        </p:nvSpPr>
        <p:spPr bwMode="auto">
          <a:xfrm>
            <a:off x="5196967" y="4431922"/>
            <a:ext cx="253263" cy="243213"/>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5" name="gear" title="Icon of a gear surrounded by a circle with lines of varying length">
            <a:extLst>
              <a:ext uri="{FF2B5EF4-FFF2-40B4-BE49-F238E27FC236}">
                <a16:creationId xmlns:a16="http://schemas.microsoft.com/office/drawing/2014/main" id="{7109FFED-D377-42B8-8BD2-CF78CB7AC743}"/>
              </a:ext>
            </a:extLst>
          </p:cNvPr>
          <p:cNvSpPr>
            <a:spLocks noChangeAspect="1" noEditPoints="1"/>
          </p:cNvSpPr>
          <p:nvPr/>
        </p:nvSpPr>
        <p:spPr bwMode="auto">
          <a:xfrm>
            <a:off x="6700096" y="2947995"/>
            <a:ext cx="246567" cy="24550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6" name="box" title="Icon of a box">
            <a:extLst>
              <a:ext uri="{FF2B5EF4-FFF2-40B4-BE49-F238E27FC236}">
                <a16:creationId xmlns:a16="http://schemas.microsoft.com/office/drawing/2014/main" id="{A917B609-6906-4256-89FB-FC06BF42F8FC}"/>
              </a:ext>
            </a:extLst>
          </p:cNvPr>
          <p:cNvSpPr>
            <a:spLocks noChangeAspect="1" noEditPoints="1"/>
          </p:cNvSpPr>
          <p:nvPr/>
        </p:nvSpPr>
        <p:spPr bwMode="auto">
          <a:xfrm>
            <a:off x="5232574" y="2949843"/>
            <a:ext cx="236213" cy="238459"/>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90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7" name="Freeform 13" title="Icon of a cloud">
            <a:extLst>
              <a:ext uri="{FF2B5EF4-FFF2-40B4-BE49-F238E27FC236}">
                <a16:creationId xmlns:a16="http://schemas.microsoft.com/office/drawing/2014/main" id="{12943DFA-44DF-4B00-BADC-D986E513D8BC}"/>
              </a:ext>
            </a:extLst>
          </p:cNvPr>
          <p:cNvSpPr>
            <a:spLocks noChangeAspect="1"/>
          </p:cNvSpPr>
          <p:nvPr/>
        </p:nvSpPr>
        <p:spPr bwMode="auto">
          <a:xfrm>
            <a:off x="5927315" y="3725272"/>
            <a:ext cx="325389" cy="17849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 name="Group 12">
            <a:extLst>
              <a:ext uri="{FF2B5EF4-FFF2-40B4-BE49-F238E27FC236}">
                <a16:creationId xmlns:a16="http://schemas.microsoft.com/office/drawing/2014/main" id="{E4A84657-44CA-4819-82DF-30184EC1FBFF}"/>
              </a:ext>
            </a:extLst>
          </p:cNvPr>
          <p:cNvGrpSpPr/>
          <p:nvPr/>
        </p:nvGrpSpPr>
        <p:grpSpPr>
          <a:xfrm>
            <a:off x="1687153" y="4785559"/>
            <a:ext cx="3487699" cy="539337"/>
            <a:chOff x="1632066" y="4752749"/>
            <a:chExt cx="3487699" cy="539337"/>
          </a:xfrm>
        </p:grpSpPr>
        <p:sp>
          <p:nvSpPr>
            <p:cNvPr id="102" name="Oval 101">
              <a:extLst>
                <a:ext uri="{FF2B5EF4-FFF2-40B4-BE49-F238E27FC236}">
                  <a16:creationId xmlns:a16="http://schemas.microsoft.com/office/drawing/2014/main" id="{4A31FF20-C790-49C6-A211-B9BE520A44D8}"/>
                </a:ext>
              </a:extLst>
            </p:cNvPr>
            <p:cNvSpPr/>
            <p:nvPr/>
          </p:nvSpPr>
          <p:spPr>
            <a:xfrm>
              <a:off x="4580428" y="4752749"/>
              <a:ext cx="539337" cy="539337"/>
            </a:xfrm>
            <a:prstGeom prst="ellipse">
              <a:avLst/>
            </a:prstGeom>
            <a:solidFill>
              <a:srgbClr val="FFFFFF"/>
            </a:solidFill>
            <a:ln w="10795" cap="flat" cmpd="sng" algn="ctr">
              <a:noFill/>
              <a:prstDash val="solid"/>
            </a:ln>
            <a:effectLst/>
          </p:spPr>
        </p:sp>
        <p:sp>
          <p:nvSpPr>
            <p:cNvPr id="109" name="Freeform: Shape 108">
              <a:extLst>
                <a:ext uri="{FF2B5EF4-FFF2-40B4-BE49-F238E27FC236}">
                  <a16:creationId xmlns:a16="http://schemas.microsoft.com/office/drawing/2014/main" id="{CA590B05-A9A7-4A4B-B111-950DD50778CC}"/>
                </a:ext>
              </a:extLst>
            </p:cNvPr>
            <p:cNvSpPr/>
            <p:nvPr/>
          </p:nvSpPr>
          <p:spPr>
            <a:xfrm>
              <a:off x="1632066"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Commerce</a:t>
              </a:r>
            </a:p>
          </p:txBody>
        </p:sp>
        <p:sp>
          <p:nvSpPr>
            <p:cNvPr id="111" name="globe_6" title="Icon of a monitor in front of a sphere made of lines">
              <a:extLst>
                <a:ext uri="{FF2B5EF4-FFF2-40B4-BE49-F238E27FC236}">
                  <a16:creationId xmlns:a16="http://schemas.microsoft.com/office/drawing/2014/main" id="{8C4C3FA6-9322-421E-AA43-963687C8869D}"/>
                </a:ext>
              </a:extLst>
            </p:cNvPr>
            <p:cNvSpPr>
              <a:spLocks noChangeAspect="1" noEditPoints="1"/>
            </p:cNvSpPr>
            <p:nvPr/>
          </p:nvSpPr>
          <p:spPr bwMode="auto">
            <a:xfrm>
              <a:off x="4698316" y="4859822"/>
              <a:ext cx="303561" cy="3251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13" name="Oval 112">
            <a:extLst>
              <a:ext uri="{FF2B5EF4-FFF2-40B4-BE49-F238E27FC236}">
                <a16:creationId xmlns:a16="http://schemas.microsoft.com/office/drawing/2014/main" id="{83D5629C-E572-470A-A7DB-96703F119F1C}"/>
              </a:ext>
            </a:extLst>
          </p:cNvPr>
          <p:cNvSpPr/>
          <p:nvPr/>
        </p:nvSpPr>
        <p:spPr>
          <a:xfrm flipH="1">
            <a:off x="5824308" y="5281224"/>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grpSp>
        <p:nvGrpSpPr>
          <p:cNvPr id="114" name="Group 113">
            <a:extLst>
              <a:ext uri="{FF2B5EF4-FFF2-40B4-BE49-F238E27FC236}">
                <a16:creationId xmlns:a16="http://schemas.microsoft.com/office/drawing/2014/main" id="{57667163-BD63-4D64-97E4-FDA1501433A2}"/>
              </a:ext>
            </a:extLst>
          </p:cNvPr>
          <p:cNvGrpSpPr/>
          <p:nvPr/>
        </p:nvGrpSpPr>
        <p:grpSpPr>
          <a:xfrm>
            <a:off x="5950449" y="5410918"/>
            <a:ext cx="287108" cy="279955"/>
            <a:chOff x="11714105" y="1452088"/>
            <a:chExt cx="462104" cy="450590"/>
          </a:xfrm>
        </p:grpSpPr>
        <p:sp>
          <p:nvSpPr>
            <p:cNvPr id="115" name="Freeform: Shape 114">
              <a:extLst>
                <a:ext uri="{FF2B5EF4-FFF2-40B4-BE49-F238E27FC236}">
                  <a16:creationId xmlns:a16="http://schemas.microsoft.com/office/drawing/2014/main" id="{323FE194-F89B-49CA-94CC-AD084A06F0BC}"/>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5C19C768-4D3B-49F0-842B-6AD11D8C60AE}"/>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9584C6BE-36E6-4E7D-B3BA-49C66EFD83F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49" name="Title 2">
            <a:extLst>
              <a:ext uri="{FF2B5EF4-FFF2-40B4-BE49-F238E27FC236}">
                <a16:creationId xmlns:a16="http://schemas.microsoft.com/office/drawing/2014/main" id="{D8705864-8746-4ECA-8B1F-ACAF8124E3B7}"/>
              </a:ext>
            </a:extLst>
          </p:cNvPr>
          <p:cNvSpPr txBox="1">
            <a:spLocks/>
          </p:cNvSpPr>
          <p:nvPr/>
        </p:nvSpPr>
        <p:spPr>
          <a:xfrm>
            <a:off x="587375" y="330200"/>
            <a:ext cx="11017250" cy="55403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algn="ctr">
              <a:defRPr/>
            </a:pPr>
            <a:r>
              <a:rPr lang="en-US" sz="3600" b="1">
                <a:solidFill>
                  <a:srgbClr val="30E5D0"/>
                </a:solidFill>
                <a:latin typeface="Segoe UI Semibold" panose="020B0702040204020203" pitchFamily="34" charset="0"/>
                <a:cs typeface="Segoe UI Semibold" panose="020B0702040204020203" pitchFamily="34" charset="0"/>
              </a:rPr>
              <a:t>Dynamics 365</a:t>
            </a:r>
            <a:endParaRPr lang="en-US" sz="3600"/>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white"/>
                </a:solidFill>
                <a:effectLst/>
                <a:uLnTx/>
                <a:uFillTx/>
                <a:latin typeface="Segoe UI Semibold"/>
                <a:ea typeface="+mn-ea"/>
                <a:cs typeface="Segoe UI" pitchFamily="34" charset="0"/>
              </a:rPr>
              <a:t>The world’s connected AI business cloud</a:t>
            </a:r>
          </a:p>
        </p:txBody>
      </p:sp>
      <p:grpSp>
        <p:nvGrpSpPr>
          <p:cNvPr id="9" name="Group 8">
            <a:extLst>
              <a:ext uri="{FF2B5EF4-FFF2-40B4-BE49-F238E27FC236}">
                <a16:creationId xmlns:a16="http://schemas.microsoft.com/office/drawing/2014/main" id="{CF403E6F-32A0-4423-9DE6-CD5DB4C4B2BC}"/>
              </a:ext>
            </a:extLst>
          </p:cNvPr>
          <p:cNvGrpSpPr/>
          <p:nvPr/>
        </p:nvGrpSpPr>
        <p:grpSpPr>
          <a:xfrm>
            <a:off x="7100957" y="4785559"/>
            <a:ext cx="3859431" cy="539337"/>
            <a:chOff x="4725767" y="2082162"/>
            <a:chExt cx="3859431" cy="539337"/>
          </a:xfrm>
        </p:grpSpPr>
        <p:sp>
          <p:nvSpPr>
            <p:cNvPr id="63" name="Freeform: Shape 62">
              <a:extLst>
                <a:ext uri="{FF2B5EF4-FFF2-40B4-BE49-F238E27FC236}">
                  <a16:creationId xmlns:a16="http://schemas.microsoft.com/office/drawing/2014/main" id="{E536EBA3-70B2-43F6-BB2D-590CD48BCDD6}"/>
                </a:ext>
              </a:extLst>
            </p:cNvPr>
            <p:cNvSpPr/>
            <p:nvPr/>
          </p:nvSpPr>
          <p:spPr>
            <a:xfrm>
              <a:off x="5057261" y="2187066"/>
              <a:ext cx="3527937"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Semibold"/>
                  <a:ea typeface="+mn-ea"/>
                  <a:cs typeface="Segoe UI" pitchFamily="34" charset="0"/>
                </a:rPr>
                <a:t>Project Service Automation</a:t>
              </a:r>
            </a:p>
          </p:txBody>
        </p:sp>
        <p:grpSp>
          <p:nvGrpSpPr>
            <p:cNvPr id="3" name="Group 2">
              <a:extLst>
                <a:ext uri="{FF2B5EF4-FFF2-40B4-BE49-F238E27FC236}">
                  <a16:creationId xmlns:a16="http://schemas.microsoft.com/office/drawing/2014/main" id="{018704CB-E0CF-4BFF-AD60-BE107A70E730}"/>
                </a:ext>
              </a:extLst>
            </p:cNvPr>
            <p:cNvGrpSpPr/>
            <p:nvPr/>
          </p:nvGrpSpPr>
          <p:grpSpPr>
            <a:xfrm>
              <a:off x="4725767" y="2082162"/>
              <a:ext cx="539337" cy="539337"/>
              <a:chOff x="-77972" y="2588813"/>
              <a:chExt cx="539337" cy="539337"/>
            </a:xfrm>
          </p:grpSpPr>
          <p:sp>
            <p:nvSpPr>
              <p:cNvPr id="66" name="Oval 65">
                <a:extLst>
                  <a:ext uri="{FF2B5EF4-FFF2-40B4-BE49-F238E27FC236}">
                    <a16:creationId xmlns:a16="http://schemas.microsoft.com/office/drawing/2014/main" id="{DC657CA1-A9B9-41EE-9419-651C58C5F2A1}"/>
                  </a:ext>
                </a:extLst>
              </p:cNvPr>
              <p:cNvSpPr/>
              <p:nvPr/>
            </p:nvSpPr>
            <p:spPr>
              <a:xfrm flipH="1">
                <a:off x="-77972" y="2588813"/>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pic>
            <p:nvPicPr>
              <p:cNvPr id="65" name="Picture 24">
                <a:extLst>
                  <a:ext uri="{FF2B5EF4-FFF2-40B4-BE49-F238E27FC236}">
                    <a16:creationId xmlns:a16="http://schemas.microsoft.com/office/drawing/2014/main" id="{68FA3199-5CB3-4A00-B463-12A45F67D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4" y="2684690"/>
                <a:ext cx="336520" cy="33652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5" name="Graphic 74" descr="Target Audience">
            <a:extLst>
              <a:ext uri="{FF2B5EF4-FFF2-40B4-BE49-F238E27FC236}">
                <a16:creationId xmlns:a16="http://schemas.microsoft.com/office/drawing/2014/main" id="{BD016946-BC16-4475-A694-C97ACE528F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2021" y="4365324"/>
            <a:ext cx="379810" cy="379810"/>
          </a:xfrm>
          <a:prstGeom prst="rect">
            <a:avLst/>
          </a:prstGeom>
        </p:spPr>
      </p:pic>
    </p:spTree>
    <p:extLst>
      <p:ext uri="{BB962C8B-B14F-4D97-AF65-F5344CB8AC3E}">
        <p14:creationId xmlns:p14="http://schemas.microsoft.com/office/powerpoint/2010/main" val="314580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1000"/>
                                  </p:stCondLst>
                                  <p:childTnLst>
                                    <p:animEffect transition="out" filter="fade">
                                      <p:cBhvr>
                                        <p:cTn id="10" dur="500"/>
                                        <p:tgtEl>
                                          <p:spTgt spid="113"/>
                                        </p:tgtEl>
                                      </p:cBhvr>
                                    </p:animEffect>
                                    <p:set>
                                      <p:cBhvr>
                                        <p:cTn id="11"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ED3BC21-6770-4BC9-AAE7-B6A63B3DEDC9}"/>
              </a:ext>
            </a:extLst>
          </p:cNvPr>
          <p:cNvPicPr/>
          <p:nvPr/>
        </p:nvPicPr>
        <p:blipFill>
          <a:blip r:embed="rId2"/>
          <a:stretch>
            <a:fillRect/>
          </a:stretch>
        </p:blipFill>
        <p:spPr>
          <a:xfrm>
            <a:off x="643467" y="961728"/>
            <a:ext cx="10905066" cy="4934543"/>
          </a:xfrm>
          <a:prstGeom prst="rect">
            <a:avLst/>
          </a:prstGeom>
        </p:spPr>
      </p:pic>
    </p:spTree>
    <p:extLst>
      <p:ext uri="{BB962C8B-B14F-4D97-AF65-F5344CB8AC3E}">
        <p14:creationId xmlns:p14="http://schemas.microsoft.com/office/powerpoint/2010/main" val="42881900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459924" y="3741872"/>
            <a:ext cx="3061709"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3200" b="1" cap="all" spc="100" dirty="0">
                <a:ln>
                  <a:noFill/>
                </a:ln>
                <a:solidFill>
                  <a:srgbClr val="008272"/>
                </a:solidFill>
                <a:latin typeface="Segoe UI"/>
              </a:rPr>
              <a:t>Intelligent Sales &amp; Marketing</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61841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6980237" y="5006453"/>
            <a:ext cx="4903806"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Nurture more demand</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LinkedIn integration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64252351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0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937</TotalTime>
  <Words>2330</Words>
  <Application>Microsoft Office PowerPoint</Application>
  <PresentationFormat>Widescreen</PresentationFormat>
  <Paragraphs>462</Paragraphs>
  <Slides>30</Slides>
  <Notes>28</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30</vt:i4>
      </vt:variant>
    </vt:vector>
  </HeadingPairs>
  <TitlesOfParts>
    <vt:vector size="49"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10_Dynamics 365</vt:lpstr>
      <vt:lpstr>PowerPoint Presentation</vt:lpstr>
      <vt:lpstr>Course Overview</vt:lpstr>
      <vt:lpstr>Continue…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 with our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128</cp:revision>
  <dcterms:created xsi:type="dcterms:W3CDTF">2020-02-12T12:44:10Z</dcterms:created>
  <dcterms:modified xsi:type="dcterms:W3CDTF">2020-02-20T19:27:26Z</dcterms:modified>
</cp:coreProperties>
</file>